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6" r:id="rId2"/>
    <p:sldId id="304" r:id="rId3"/>
    <p:sldId id="301" r:id="rId4"/>
    <p:sldId id="296" r:id="rId5"/>
    <p:sldId id="257" r:id="rId6"/>
    <p:sldId id="274" r:id="rId7"/>
    <p:sldId id="259" r:id="rId8"/>
    <p:sldId id="278" r:id="rId9"/>
    <p:sldId id="263" r:id="rId10"/>
    <p:sldId id="279" r:id="rId11"/>
    <p:sldId id="282" r:id="rId12"/>
    <p:sldId id="288" r:id="rId13"/>
    <p:sldId id="289" r:id="rId14"/>
    <p:sldId id="287" r:id="rId15"/>
    <p:sldId id="281" r:id="rId16"/>
    <p:sldId id="264" r:id="rId17"/>
    <p:sldId id="283" r:id="rId18"/>
    <p:sldId id="267" r:id="rId19"/>
    <p:sldId id="292" r:id="rId20"/>
    <p:sldId id="293" r:id="rId21"/>
    <p:sldId id="291" r:id="rId22"/>
    <p:sldId id="290" r:id="rId23"/>
    <p:sldId id="284" r:id="rId24"/>
    <p:sldId id="285" r:id="rId25"/>
    <p:sldId id="269" r:id="rId26"/>
    <p:sldId id="270" r:id="rId27"/>
    <p:sldId id="298" r:id="rId28"/>
    <p:sldId id="295" r:id="rId29"/>
    <p:sldId id="297" r:id="rId30"/>
    <p:sldId id="271" r:id="rId31"/>
    <p:sldId id="294" r:id="rId32"/>
    <p:sldId id="27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2912" autoAdjust="0"/>
  </p:normalViewPr>
  <p:slideViewPr>
    <p:cSldViewPr>
      <p:cViewPr>
        <p:scale>
          <a:sx n="66" d="100"/>
          <a:sy n="66" d="100"/>
        </p:scale>
        <p:origin x="1336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8D62E-2319-4FBD-93E4-5B5D9E33900D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236A1-34D5-4DB3-8697-34187A658A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63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Due to sampling biases</a:t>
            </a:r>
          </a:p>
          <a:p>
            <a:r>
              <a:rPr lang="en-GB" dirty="0" smtClean="0"/>
              <a:t>40 % of Amazonia never been sampled</a:t>
            </a:r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236A1-34D5-4DB3-8697-34187A658A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78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236A1-34D5-4DB3-8697-34187A658A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242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knows</a:t>
            </a:r>
            <a:r>
              <a:rPr lang="en-GB" baseline="0" dirty="0" smtClean="0"/>
              <a:t> or ahs used</a:t>
            </a:r>
            <a:r>
              <a:rPr lang="en-GB" dirty="0" smtClean="0"/>
              <a:t> any of these database?</a:t>
            </a:r>
            <a:r>
              <a:rPr lang="en-GB" baseline="0" dirty="0" smtClean="0"/>
              <a:t> Which one?</a:t>
            </a:r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236A1-34D5-4DB3-8697-34187A658A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341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is familiar with GBIF</a:t>
            </a:r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236A1-34D5-4DB3-8697-34187A658A1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00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236A1-34D5-4DB3-8697-34187A658A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26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236A1-34D5-4DB3-8697-34187A658A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170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236A1-34D5-4DB3-8697-34187A658A1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8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236A1-34D5-4DB3-8697-34187A658A1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85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115"/>
          <p:cNvSpPr>
            <a:spLocks noChangeShapeType="1"/>
          </p:cNvSpPr>
          <p:nvPr userDrawn="1"/>
        </p:nvSpPr>
        <p:spPr bwMode="auto">
          <a:xfrm flipH="1">
            <a:off x="0" y="1524000"/>
            <a:ext cx="9144000" cy="0"/>
          </a:xfrm>
          <a:prstGeom prst="line">
            <a:avLst/>
          </a:prstGeom>
          <a:noFill/>
          <a:ln w="25400">
            <a:solidFill>
              <a:srgbClr val="61795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617955"/>
          </a:solidFill>
          <a:ln>
            <a:noFill/>
          </a:ln>
          <a:extLst/>
        </p:spPr>
        <p:txBody>
          <a:bodyPr wrap="none" anchor="ctr"/>
          <a:lstStyle/>
          <a:p>
            <a:pPr algn="ctr"/>
            <a:endParaRPr lang="de-DE" sz="2800">
              <a:latin typeface="Arial Black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4.png"/><Relationship Id="rId7" Type="http://schemas.openxmlformats.org/officeDocument/2006/relationships/image" Target="../media/image4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1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nrs.iplantcollaborative.org/" TargetMode="External"/><Relationship Id="rId3" Type="http://schemas.openxmlformats.org/officeDocument/2006/relationships/hyperlink" Target="http://www.idigbio.org/" TargetMode="External"/><Relationship Id="rId7" Type="http://schemas.openxmlformats.org/officeDocument/2006/relationships/hyperlink" Target="http://www.theplantlist.org/" TargetMode="External"/><Relationship Id="rId2" Type="http://schemas.openxmlformats.org/officeDocument/2006/relationships/hyperlink" Target="http://www.gbif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rdlife.org/" TargetMode="External"/><Relationship Id="rId5" Type="http://schemas.openxmlformats.org/officeDocument/2006/relationships/hyperlink" Target="http://www.splink.cria.org.br/" TargetMode="External"/><Relationship Id="rId4" Type="http://schemas.openxmlformats.org/officeDocument/2006/relationships/hyperlink" Target="http://www.ebird.org/" TargetMode="External"/><Relationship Id="rId9" Type="http://schemas.openxmlformats.org/officeDocument/2006/relationships/hyperlink" Target="http://www.africanplants.senckenberg.de/root/index.ph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gif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gif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ucnredlist.org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://www.gbif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hyperlink" Target="http://www.paleobiodb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/>
        </p:nvSpPr>
        <p:spPr>
          <a:xfrm>
            <a:off x="0" y="11430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1120775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Biodiversity </a:t>
            </a:r>
            <a:r>
              <a:rPr lang="en-GB" dirty="0" smtClean="0"/>
              <a:t>data and analyses</a:t>
            </a:r>
            <a:br>
              <a:rPr lang="en-GB" dirty="0" smtClean="0"/>
            </a:br>
            <a:endParaRPr lang="en-GB" sz="4400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755576" y="4724400"/>
            <a:ext cx="7016824" cy="1343000"/>
          </a:xfrm>
        </p:spPr>
        <p:txBody>
          <a:bodyPr>
            <a:noAutofit/>
          </a:bodyPr>
          <a:lstStyle/>
          <a:p>
            <a:pPr algn="l"/>
            <a:r>
              <a:rPr lang="en-GB" sz="2200" dirty="0" smtClean="0"/>
              <a:t>Masterclass: Big data biogeography</a:t>
            </a:r>
          </a:p>
          <a:p>
            <a:pPr algn="l"/>
            <a:r>
              <a:rPr lang="en-GB" sz="2200" dirty="0" smtClean="0"/>
              <a:t>Berlin, 04</a:t>
            </a:r>
            <a:r>
              <a:rPr lang="en-GB" sz="2200" baseline="30000" dirty="0" smtClean="0"/>
              <a:t>th</a:t>
            </a:r>
            <a:r>
              <a:rPr lang="en-GB" sz="2200" dirty="0" smtClean="0"/>
              <a:t> – 8</a:t>
            </a:r>
            <a:r>
              <a:rPr lang="en-GB" sz="2200" baseline="30000" dirty="0" smtClean="0"/>
              <a:t>th</a:t>
            </a:r>
            <a:r>
              <a:rPr lang="en-GB" sz="2200" dirty="0" smtClean="0"/>
              <a:t> November 2019</a:t>
            </a:r>
          </a:p>
          <a:p>
            <a:pPr algn="l"/>
            <a:r>
              <a:rPr lang="en-US" sz="2200" dirty="0" err="1" smtClean="0"/>
              <a:t>Physalia</a:t>
            </a:r>
            <a:r>
              <a:rPr lang="en-US" sz="2200" dirty="0" smtClean="0"/>
              <a:t> courses</a:t>
            </a:r>
            <a:endParaRPr lang="en-GB" sz="2200" dirty="0" smtClean="0"/>
          </a:p>
          <a:p>
            <a:pPr algn="l"/>
            <a:r>
              <a:rPr lang="en-GB" sz="2200" dirty="0" smtClean="0"/>
              <a:t>Alexander Zizka &amp; Daniele Silvestro</a:t>
            </a:r>
            <a:endParaRPr lang="en-GB" sz="2200" dirty="0"/>
          </a:p>
        </p:txBody>
      </p:sp>
      <p:grpSp>
        <p:nvGrpSpPr>
          <p:cNvPr id="4" name="Grupp 3"/>
          <p:cNvGrpSpPr/>
          <p:nvPr/>
        </p:nvGrpSpPr>
        <p:grpSpPr>
          <a:xfrm>
            <a:off x="152400" y="-996"/>
            <a:ext cx="8915400" cy="991724"/>
            <a:chOff x="467544" y="0"/>
            <a:chExt cx="9251829" cy="1029147"/>
          </a:xfrm>
        </p:grpSpPr>
        <p:pic>
          <p:nvPicPr>
            <p:cNvPr id="5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0"/>
              <a:ext cx="998602" cy="1029147"/>
            </a:xfrm>
            <a:prstGeom prst="rect">
              <a:avLst/>
            </a:prstGeom>
          </p:spPr>
        </p:pic>
        <p:pic>
          <p:nvPicPr>
            <p:cNvPr id="6" name="Picture 2" descr="top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580" y="122067"/>
              <a:ext cx="5106793" cy="842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Line 115"/>
          <p:cNvSpPr>
            <a:spLocks noChangeShapeType="1"/>
          </p:cNvSpPr>
          <p:nvPr/>
        </p:nvSpPr>
        <p:spPr bwMode="auto">
          <a:xfrm flipH="1">
            <a:off x="0" y="998538"/>
            <a:ext cx="9144000" cy="0"/>
          </a:xfrm>
          <a:prstGeom prst="line">
            <a:avLst/>
          </a:prstGeom>
          <a:noFill/>
          <a:ln w="25400">
            <a:solidFill>
              <a:srgbClr val="61795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617955"/>
          </a:solidFill>
          <a:ln>
            <a:noFill/>
          </a:ln>
          <a:extLst/>
        </p:spPr>
        <p:txBody>
          <a:bodyPr wrap="none" anchor="ctr"/>
          <a:lstStyle/>
          <a:p>
            <a:pPr algn="ctr"/>
            <a:endParaRPr lang="de-DE" sz="2800">
              <a:latin typeface="Arial Black" charset="0"/>
            </a:endParaRPr>
          </a:p>
        </p:txBody>
      </p:sp>
      <p:pic>
        <p:nvPicPr>
          <p:cNvPr id="9" name="Picture 2" descr="C:\Users\alexander.zizka\Dropbox (Antonelli Lab)\Arbeit\Gothenburg\projects\Z_AA_GoCAS_workshop\output\vascular_plants_collections_plot.tif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" t="16891" r="3564" b="21026"/>
          <a:stretch/>
        </p:blipFill>
        <p:spPr bwMode="auto">
          <a:xfrm>
            <a:off x="801624" y="2133600"/>
            <a:ext cx="7702865" cy="241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ogo | Startsei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001"/>
            <a:ext cx="1752600" cy="5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What is GBIF?</a:t>
            </a:r>
            <a:endParaRPr lang="en-GB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6629400" y="396562"/>
            <a:ext cx="2232212" cy="8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500" t="28890" r="43250" b="5925"/>
          <a:stretch/>
        </p:blipFill>
        <p:spPr>
          <a:xfrm>
            <a:off x="250247" y="2209800"/>
            <a:ext cx="864350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7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b="4677"/>
          <a:stretch/>
        </p:blipFill>
        <p:spPr bwMode="auto">
          <a:xfrm>
            <a:off x="298450" y="1777251"/>
            <a:ext cx="1377950" cy="188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843" y="1759058"/>
            <a:ext cx="1066799" cy="189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42" y="1771650"/>
            <a:ext cx="24193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Bildergebnis für camera trap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6" r="34868"/>
          <a:stretch/>
        </p:blipFill>
        <p:spPr bwMode="auto">
          <a:xfrm>
            <a:off x="5978057" y="1796022"/>
            <a:ext cx="1166813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6"/>
          <a:stretch/>
        </p:blipFill>
        <p:spPr bwMode="auto">
          <a:xfrm>
            <a:off x="7135601" y="1804987"/>
            <a:ext cx="1620601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Bildergebnis für citizen science inaturali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419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8" descr="Bildergebnis für citizen science inaturalis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6" r="15972"/>
          <a:stretch/>
        </p:blipFill>
        <p:spPr bwMode="auto">
          <a:xfrm>
            <a:off x="2438400" y="4538662"/>
            <a:ext cx="16383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1" descr="Bildergebnis für vegetation survey"/>
          <p:cNvSpPr>
            <a:spLocks noChangeAspect="1" noChangeArrowheads="1"/>
          </p:cNvSpPr>
          <p:nvPr/>
        </p:nvSpPr>
        <p:spPr bwMode="auto">
          <a:xfrm>
            <a:off x="155575" y="-1851025"/>
            <a:ext cx="51435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52" y="4352925"/>
            <a:ext cx="2505123" cy="187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5" descr="Bildergebnis für birdwatchi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8" t="33994" r="31078"/>
          <a:stretch/>
        </p:blipFill>
        <p:spPr bwMode="auto">
          <a:xfrm>
            <a:off x="7162799" y="4343400"/>
            <a:ext cx="1566206" cy="188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Data in GBIF?</a:t>
            </a:r>
            <a:endParaRPr lang="en-GB" dirty="0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6629400" y="381000"/>
            <a:ext cx="2232212" cy="8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59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Records</a:t>
            </a:r>
            <a:endParaRPr lang="en-GB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6629400" y="396562"/>
            <a:ext cx="2232212" cy="8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Species</a:t>
            </a:r>
            <a:endParaRPr lang="en-GB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6629400" y="396562"/>
            <a:ext cx="2232212" cy="8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0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Brazil in GBIF</a:t>
            </a:r>
            <a:endParaRPr lang="en-GB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4" y="1600200"/>
            <a:ext cx="698745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6629400" y="396562"/>
            <a:ext cx="2232212" cy="8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8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GBIF in Brazil</a:t>
            </a:r>
            <a:endParaRPr lang="en-GB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2457"/>
            <a:ext cx="8229600" cy="434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6629400" y="396562"/>
            <a:ext cx="2232212" cy="8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5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GBIF Online</a:t>
            </a:r>
            <a:endParaRPr lang="en-GB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4" b="5414"/>
          <a:stretch/>
        </p:blipFill>
        <p:spPr bwMode="auto">
          <a:xfrm>
            <a:off x="533400" y="1981200"/>
            <a:ext cx="8390416" cy="370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6629400" y="396562"/>
            <a:ext cx="2232212" cy="8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61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Hands on! 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Which is the taxon with most records in GBIF?</a:t>
            </a:r>
          </a:p>
          <a:p>
            <a:r>
              <a:rPr lang="en-GB" sz="2400" dirty="0" smtClean="0"/>
              <a:t>When was the first record collected in Germany?</a:t>
            </a:r>
          </a:p>
          <a:p>
            <a:r>
              <a:rPr lang="en-GB" sz="2400" dirty="0"/>
              <a:t>What are the major </a:t>
            </a:r>
            <a:r>
              <a:rPr lang="en-GB" sz="2400" dirty="0" smtClean="0"/>
              <a:t>contributing databases in Germany?</a:t>
            </a:r>
          </a:p>
          <a:p>
            <a:r>
              <a:rPr lang="en-GB" sz="2400" dirty="0" smtClean="0"/>
              <a:t>What are the major basis of record  in GBIF</a:t>
            </a:r>
          </a:p>
          <a:p>
            <a:r>
              <a:rPr lang="en-GB" sz="2400" dirty="0" smtClean="0"/>
              <a:t>How many records of plants were added from above 6000 meters elevation?</a:t>
            </a:r>
          </a:p>
          <a:p>
            <a:r>
              <a:rPr lang="en-GB" sz="2400" dirty="0" smtClean="0"/>
              <a:t>How many records are there for your taxon of interest?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6438900" y="59436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www.gbif.org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23810"/>
          <a:stretch/>
        </p:blipFill>
        <p:spPr bwMode="auto">
          <a:xfrm>
            <a:off x="6629400" y="396562"/>
            <a:ext cx="2232212" cy="8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Paleobiology</a:t>
            </a:r>
            <a:r>
              <a:rPr lang="en-GB" dirty="0" smtClean="0"/>
              <a:t> Database (PBDB)</a:t>
            </a:r>
            <a:endParaRPr lang="en-GB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2" t="23953" r="22922" b="23020"/>
          <a:stretch/>
        </p:blipFill>
        <p:spPr bwMode="auto">
          <a:xfrm>
            <a:off x="457200" y="1817890"/>
            <a:ext cx="8229600" cy="40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ktangel 9"/>
          <p:cNvSpPr/>
          <p:nvPr/>
        </p:nvSpPr>
        <p:spPr>
          <a:xfrm>
            <a:off x="8229600" y="5181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https://paleobiodb.org/build/logos/pbdb_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906" y="4191000"/>
            <a:ext cx="3157094" cy="236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7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What is PBDB?</a:t>
            </a:r>
            <a:endParaRPr lang="en-GB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34603" r="43661" b="15079"/>
          <a:stretch/>
        </p:blipFill>
        <p:spPr bwMode="auto">
          <a:xfrm>
            <a:off x="992819" y="1792696"/>
            <a:ext cx="7158362" cy="414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paleobiodb.org/build/logos/pbdb_col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17584" b="18137"/>
          <a:stretch/>
        </p:blipFill>
        <p:spPr bwMode="auto">
          <a:xfrm>
            <a:off x="7848600" y="331866"/>
            <a:ext cx="990600" cy="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4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/>
          <p:cNvSpPr txBox="1"/>
          <p:nvPr/>
        </p:nvSpPr>
        <p:spPr>
          <a:xfrm>
            <a:off x="523998" y="1597305"/>
            <a:ext cx="159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 Download</a:t>
            </a:r>
            <a:endParaRPr lang="en-GB" dirty="0"/>
          </a:p>
        </p:txBody>
      </p:sp>
      <p:sp>
        <p:nvSpPr>
          <p:cNvPr id="5" name="textruta 4"/>
          <p:cNvSpPr txBox="1"/>
          <p:nvPr/>
        </p:nvSpPr>
        <p:spPr>
          <a:xfrm>
            <a:off x="2972270" y="1597305"/>
            <a:ext cx="159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2. Cleaning</a:t>
            </a:r>
            <a:endParaRPr lang="en-GB" dirty="0"/>
          </a:p>
        </p:txBody>
      </p:sp>
      <p:sp>
        <p:nvSpPr>
          <p:cNvPr id="6" name="textruta 5"/>
          <p:cNvSpPr txBox="1"/>
          <p:nvPr/>
        </p:nvSpPr>
        <p:spPr>
          <a:xfrm>
            <a:off x="5364088" y="1597305"/>
            <a:ext cx="159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3. Bias</a:t>
            </a:r>
            <a:endParaRPr lang="en-GB" dirty="0"/>
          </a:p>
        </p:txBody>
      </p:sp>
      <p:sp>
        <p:nvSpPr>
          <p:cNvPr id="7" name="textruta 6"/>
          <p:cNvSpPr txBox="1"/>
          <p:nvPr/>
        </p:nvSpPr>
        <p:spPr>
          <a:xfrm>
            <a:off x="6514232" y="291565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4. Richness maps</a:t>
            </a:r>
            <a:endParaRPr lang="en-GB" dirty="0"/>
          </a:p>
        </p:txBody>
      </p:sp>
      <p:sp>
        <p:nvSpPr>
          <p:cNvPr id="8" name="textruta 7"/>
          <p:cNvSpPr txBox="1"/>
          <p:nvPr/>
        </p:nvSpPr>
        <p:spPr>
          <a:xfrm>
            <a:off x="5803913" y="4726885"/>
            <a:ext cx="28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5. Range size &amp; conservation assessment</a:t>
            </a:r>
            <a:endParaRPr lang="en-GB" dirty="0"/>
          </a:p>
        </p:txBody>
      </p:sp>
      <p:sp>
        <p:nvSpPr>
          <p:cNvPr id="9" name="textruta 8"/>
          <p:cNvSpPr txBox="1"/>
          <p:nvPr/>
        </p:nvSpPr>
        <p:spPr>
          <a:xfrm>
            <a:off x="2995600" y="4726885"/>
            <a:ext cx="222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6. Bioregionalization</a:t>
            </a:r>
            <a:endParaRPr lang="en-GB" dirty="0"/>
          </a:p>
        </p:txBody>
      </p:sp>
      <p:sp>
        <p:nvSpPr>
          <p:cNvPr id="10" name="textruta 9"/>
          <p:cNvSpPr txBox="1"/>
          <p:nvPr/>
        </p:nvSpPr>
        <p:spPr>
          <a:xfrm>
            <a:off x="379982" y="4726885"/>
            <a:ext cx="203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7. Biome classification</a:t>
            </a:r>
            <a:endParaRPr lang="en-GB" dirty="0"/>
          </a:p>
        </p:txBody>
      </p:sp>
      <p:grpSp>
        <p:nvGrpSpPr>
          <p:cNvPr id="11" name="Grupp 10"/>
          <p:cNvGrpSpPr/>
          <p:nvPr/>
        </p:nvGrpSpPr>
        <p:grpSpPr>
          <a:xfrm>
            <a:off x="3045312" y="5466757"/>
            <a:ext cx="2002103" cy="788412"/>
            <a:chOff x="8172400" y="4509120"/>
            <a:chExt cx="3565867" cy="1404210"/>
          </a:xfr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grpSpPr>
        <p:sp>
          <p:nvSpPr>
            <p:cNvPr id="12" name="Rektangel med rundade hörn 11"/>
            <p:cNvSpPr/>
            <p:nvPr/>
          </p:nvSpPr>
          <p:spPr>
            <a:xfrm>
              <a:off x="8172400" y="4509120"/>
              <a:ext cx="3565867" cy="140421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5" descr="C:\Users\alexander.zizka\Downloads\Pasted image at 2016_08_15 03_51 PM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8" t="8401" r="80137" b="16099"/>
            <a:stretch/>
          </p:blipFill>
          <p:spPr bwMode="auto">
            <a:xfrm>
              <a:off x="8266048" y="4643283"/>
              <a:ext cx="1202496" cy="1037933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alexander.zizka\Downloads\Pasted image at 2016_08_15 03_51 PM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86" t="26657" r="2711" b="25382"/>
            <a:stretch/>
          </p:blipFill>
          <p:spPr bwMode="auto">
            <a:xfrm>
              <a:off x="9510602" y="5155123"/>
              <a:ext cx="2118182" cy="49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C:\Users\alexander.zizka\Downloads\Pasted image at 2016_08_15 03_51 PM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7345" r="45481" b="25893"/>
            <a:stretch/>
          </p:blipFill>
          <p:spPr bwMode="auto">
            <a:xfrm>
              <a:off x="9468544" y="4667770"/>
              <a:ext cx="1885202" cy="527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C:\Users\xzizal\Dropbox (Antonelli Lab)\Arbeit\Gothenburg\Conferences\2016_01_NNB5\talk\SPG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499375"/>
            <a:ext cx="2048454" cy="809945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xzizal\Dropbox (Antonelli Lab)\Arbeit\Gothenburg\Conferences\2016_01_NNB5\talk\SPG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427" y="3339135"/>
            <a:ext cx="2048454" cy="809945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xzizal\Dropbox (Antonelli Lab)\Arbeit\Gothenburg\Conferences\2016_01_NNB5\talk\SPG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6757"/>
            <a:ext cx="2048454" cy="809945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ildobjekt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17" y="1987458"/>
            <a:ext cx="1934691" cy="873225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ktangel med rundade hörn 24"/>
          <p:cNvSpPr/>
          <p:nvPr/>
        </p:nvSpPr>
        <p:spPr>
          <a:xfrm>
            <a:off x="7884368" y="5555833"/>
            <a:ext cx="1152128" cy="7534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ruta 25"/>
          <p:cNvSpPr txBox="1"/>
          <p:nvPr/>
        </p:nvSpPr>
        <p:spPr>
          <a:xfrm>
            <a:off x="8040965" y="5703639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/>
              <a:t>ConR</a:t>
            </a:r>
            <a:endParaRPr lang="en-GB" sz="2400" b="1" dirty="0"/>
          </a:p>
        </p:txBody>
      </p:sp>
      <p:sp>
        <p:nvSpPr>
          <p:cNvPr id="27" name="Rektangel med rundade hörn 26"/>
          <p:cNvSpPr/>
          <p:nvPr/>
        </p:nvSpPr>
        <p:spPr>
          <a:xfrm>
            <a:off x="673925" y="2047326"/>
            <a:ext cx="1152128" cy="7534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ruta 27"/>
          <p:cNvSpPr txBox="1"/>
          <p:nvPr/>
        </p:nvSpPr>
        <p:spPr>
          <a:xfrm>
            <a:off x="840140" y="2195132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 dirty="0" err="1" smtClean="0"/>
              <a:t>Rgbif</a:t>
            </a:r>
            <a:endParaRPr lang="en-GB" sz="2400" b="1" dirty="0"/>
          </a:p>
        </p:txBody>
      </p:sp>
      <p:sp>
        <p:nvSpPr>
          <p:cNvPr id="29" name="Rektangel med rundade hörn 28"/>
          <p:cNvSpPr/>
          <p:nvPr/>
        </p:nvSpPr>
        <p:spPr>
          <a:xfrm>
            <a:off x="355452" y="3056513"/>
            <a:ext cx="1840284" cy="7534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ruta 29"/>
          <p:cNvSpPr txBox="1"/>
          <p:nvPr/>
        </p:nvSpPr>
        <p:spPr>
          <a:xfrm>
            <a:off x="444084" y="3195935"/>
            <a:ext cx="16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 dirty="0" err="1" smtClean="0"/>
              <a:t>PaleobioDB</a:t>
            </a:r>
            <a:endParaRPr lang="en-GB" sz="2400" b="1" dirty="0"/>
          </a:p>
        </p:txBody>
      </p:sp>
      <p:pic>
        <p:nvPicPr>
          <p:cNvPr id="31" name="Picture 3" descr="C:\Users\xzizal\Dropbox (Antonelli Lab)\Arbeit\Gothenburg\Conferences\2016_01_NNB5\talk\sampbia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76" y="2047326"/>
            <a:ext cx="1724304" cy="6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Höger 31"/>
          <p:cNvSpPr/>
          <p:nvPr/>
        </p:nvSpPr>
        <p:spPr>
          <a:xfrm>
            <a:off x="2107103" y="2140273"/>
            <a:ext cx="459565" cy="474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Höger 32"/>
          <p:cNvSpPr/>
          <p:nvPr/>
        </p:nvSpPr>
        <p:spPr>
          <a:xfrm>
            <a:off x="4788024" y="2140273"/>
            <a:ext cx="459565" cy="474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Höger 33"/>
          <p:cNvSpPr/>
          <p:nvPr/>
        </p:nvSpPr>
        <p:spPr>
          <a:xfrm rot="5400000">
            <a:off x="7273625" y="2577082"/>
            <a:ext cx="315001" cy="474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Höger 34"/>
          <p:cNvSpPr/>
          <p:nvPr/>
        </p:nvSpPr>
        <p:spPr>
          <a:xfrm rot="5400000">
            <a:off x="7283871" y="4286275"/>
            <a:ext cx="459565" cy="474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Höger 35"/>
          <p:cNvSpPr/>
          <p:nvPr/>
        </p:nvSpPr>
        <p:spPr>
          <a:xfrm rot="10800000">
            <a:off x="5120547" y="5618859"/>
            <a:ext cx="459565" cy="474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Höger 36"/>
          <p:cNvSpPr/>
          <p:nvPr/>
        </p:nvSpPr>
        <p:spPr>
          <a:xfrm rot="10800000">
            <a:off x="2483768" y="5661248"/>
            <a:ext cx="459565" cy="474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utoShape 2" descr="appbar-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53" y="1913449"/>
            <a:ext cx="701260" cy="7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63" y="3045949"/>
            <a:ext cx="1924419" cy="149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Biodiversity data and analyses</a:t>
            </a:r>
            <a:endParaRPr lang="en-GB" dirty="0"/>
          </a:p>
        </p:txBody>
      </p:sp>
      <p:sp>
        <p:nvSpPr>
          <p:cNvPr id="39" name="Rektangel 38"/>
          <p:cNvSpPr/>
          <p:nvPr/>
        </p:nvSpPr>
        <p:spPr>
          <a:xfrm>
            <a:off x="381000" y="304800"/>
            <a:ext cx="3962400" cy="990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5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Data in PBDB</a:t>
            </a:r>
            <a:endParaRPr lang="en-GB" dirty="0"/>
          </a:p>
        </p:txBody>
      </p:sp>
      <p:pic>
        <p:nvPicPr>
          <p:cNvPr id="23554" name="Picture 2" descr="Bildergebnis für fossil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3429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Bildergebnis für publication foss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5" t="3952" r="15694" b="4056"/>
          <a:stretch/>
        </p:blipFill>
        <p:spPr bwMode="auto">
          <a:xfrm>
            <a:off x="5372100" y="1676400"/>
            <a:ext cx="2715986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aleobiodb.org/build/logos/pbdb_color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17584" b="18137"/>
          <a:stretch/>
        </p:blipFill>
        <p:spPr bwMode="auto">
          <a:xfrm>
            <a:off x="7848600" y="331866"/>
            <a:ext cx="990600" cy="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5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Records</a:t>
            </a:r>
            <a:endParaRPr lang="en-GB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7" t="26826" r="39464" b="40476"/>
          <a:stretch/>
        </p:blipFill>
        <p:spPr bwMode="auto">
          <a:xfrm>
            <a:off x="1752600" y="1701371"/>
            <a:ext cx="5181600" cy="378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paleobiodb.org/build/logos/pbdb_col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17584" b="18137"/>
          <a:stretch/>
        </p:blipFill>
        <p:spPr bwMode="auto">
          <a:xfrm>
            <a:off x="7848600" y="331866"/>
            <a:ext cx="990600" cy="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Taxa</a:t>
            </a:r>
            <a:endParaRPr lang="en-GB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2" t="63968" r="38839" b="5556"/>
          <a:stretch/>
        </p:blipFill>
        <p:spPr bwMode="auto">
          <a:xfrm>
            <a:off x="1752600" y="1905000"/>
            <a:ext cx="5375672" cy="348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paleobiodb.org/build/logos/pbdb_col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17584" b="18137"/>
          <a:stretch/>
        </p:blipFill>
        <p:spPr bwMode="auto">
          <a:xfrm>
            <a:off x="7848600" y="331866"/>
            <a:ext cx="990600" cy="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PBDB online</a:t>
            </a:r>
            <a:endParaRPr lang="en-GB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17144" r="14732" b="6349"/>
          <a:stretch/>
        </p:blipFill>
        <p:spPr bwMode="auto">
          <a:xfrm>
            <a:off x="684485" y="1600200"/>
            <a:ext cx="777503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paleobiodb.org/build/logos/pbdb_col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17584" b="18137"/>
          <a:stretch/>
        </p:blipFill>
        <p:spPr bwMode="auto">
          <a:xfrm>
            <a:off x="7848600" y="331866"/>
            <a:ext cx="990600" cy="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0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Hands on!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How many records are there in PBDB?</a:t>
            </a:r>
          </a:p>
          <a:p>
            <a:r>
              <a:rPr lang="en-GB" sz="2400" dirty="0" smtClean="0"/>
              <a:t>Which is the most common taxon?</a:t>
            </a:r>
          </a:p>
          <a:p>
            <a:r>
              <a:rPr lang="en-GB" sz="2400" dirty="0" smtClean="0"/>
              <a:t>Where are most records from globally?</a:t>
            </a:r>
          </a:p>
          <a:p>
            <a:r>
              <a:rPr lang="en-GB" sz="2400" dirty="0" smtClean="0"/>
              <a:t>How many records are there from the Paleogene?</a:t>
            </a:r>
          </a:p>
          <a:p>
            <a:r>
              <a:rPr lang="en-GB" sz="2400" dirty="0" smtClean="0"/>
              <a:t>From which period is the oldest German fossil?</a:t>
            </a:r>
          </a:p>
          <a:p>
            <a:r>
              <a:rPr lang="en-GB" sz="2400" dirty="0" smtClean="0"/>
              <a:t>What is the closes (reasonably identified) fossil to Berlin?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4953000" y="5791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www.paleobiodb.org</a:t>
            </a:r>
            <a:endParaRPr lang="en-GB" sz="3200" dirty="0"/>
          </a:p>
        </p:txBody>
      </p:sp>
      <p:pic>
        <p:nvPicPr>
          <p:cNvPr id="5" name="Picture 2" descr="https://paleobiodb.org/build/logos/pbdb_colo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7" r="17584" b="18137"/>
          <a:stretch/>
        </p:blipFill>
        <p:spPr bwMode="auto">
          <a:xfrm>
            <a:off x="7848600" y="331866"/>
            <a:ext cx="990600" cy="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85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04800"/>
            <a:ext cx="1066800" cy="9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International Union for the Conservation of Nature Red lists</a:t>
            </a:r>
            <a:endParaRPr lang="en-GB" dirty="0"/>
          </a:p>
        </p:txBody>
      </p:sp>
      <p:sp>
        <p:nvSpPr>
          <p:cNvPr id="6" name="AutoShape 6" descr="http://s3.amazonaws.com/iucnredlist-newcms/staging/news/new-red-list-website/thumbnails/original/Untitled_design_%281%29.png?1536923008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7152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27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Threat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Threat of extinction for &gt; 90,000 species</a:t>
            </a:r>
          </a:p>
          <a:p>
            <a:r>
              <a:rPr lang="en-GB" dirty="0" smtClean="0"/>
              <a:t>Most complete amphibians, birds, mammals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304800"/>
            <a:ext cx="1066800" cy="9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data:image/png;base64,iVBORw0KGgoAAAANSUhEUgAAAe4AAABmCAMAAAA6XYJlAAABUFBMVEX///+8My13d3cgHh/p6Olwbm+YmJgAAABsbGx0dHTy8vKSkpK7Lym6KCPVkY/CSUVNS0wZFxi4GxCLi4sIAAW0tLS1AAC3EQCzAAC6Jx/t2tq5IhtnZ2f///zBVlnQjI7KbmD69va4GAxtdXzg4ODXnZq9PjqhoaH05+br7/Pr0tLFVFHdqafPg4HBvLSZlIlLUVjp5N7ivLrKztFbWlmHfnfMyMOfmpXmw8Klq7De2tSIj5a4saleZm7WmZ6Pioa8wMMXAADLfXDHZ2N8howiBQDKx8bP09eeoqc8MCEoKy8IGSFRSTxzbmbJY1nu4eclFwUAChnGbXBNTlBjWFEzLSk3ODoAGSstOkRTWmFCOzNrZFccHSHn0NUzJh69R04cIy81NT3DWWMWCwDJeHoACiVENyUvLTBPQjneraPMhY/lwMYTFB3BTkToycDSjH+yFw+rAAASv0lEQVR4nO2d/1/ayNbHDxQcEhPUICAksZsQIHxVwjeBUGhhC7W1u1XLVdu7u7f1brvPbrv//2/PmYAWlWoQbWFvPq+XJIGZOJN35sw5M0MAcHSTFD1tZONx//SKf++iO5pKyk68E1FVQRQjEX5qRRLfu/yO7CsaXwkLEZ5z3VbcyveugiOb0v0uNWKTNDfUcN/l4lWVd3AvknYyYdusBTEzFB7wkU1R3NeVU97BvTDKugTbFjyykj7LluEi+2gWMrgbVR3cCyLDJdrvringM2U4F91Q/EYowju4F0DRFcE2awSaGcuaieTwVcfoS88CoD13cM+7cuGpHHEhPZY3w2PgpScEv/8hHqUFB/ecK83z08BGl3w89wonJoxsTo2EongUjzi451v+6Zo24u6MZ88IfrrRXaJhNW4H9zxLyUzTa1viL+BOfBpu08JG1qDncnDPr3RuOkNute4LxnwjO9pRsUePOq17npVWbzNYOu6qGaGd0R6dGVFUB/f8aid0q6Hx8UAsIY4mwBTaytFTc3DPq3ZCt4HtGh9m6fCcqFh78YSuxOmwmoN7PrUTviVtOohqmfCdBB1FS1gRmMCpasTl4J5XRW9PG5mqoUQiNOz5OTWREcUvHzm451D6FGPkVyVksul01grieFVVRboaghcENcJxDu55VGIG2pwwcscN1cWf6rq+78eXXFTX4/u5iIN7/rQfmaFtq9Gz06TDvB8yhpLVM50EZOPgTzite/6UVWegHaGxlz48kV/IwY6SzYICK5DbiBqCg3vupM9C26UqYHTimxZwZSMHOezG9TC3AaeCkhUd3HOnzCxuGpcB/ZSuTLZOlchByD8cY5HxPnLmu+dP2amnRcbFd2An/dDIxq2x1EwmLnL7fpff2MzF4w87jmc+b1LsL0r7eutWdN0aTsPWHRbjSlYxIK1D1M87uOdMuelnwS4I++7sfnzTcs9p3x2OxPUsZE9DHQg5yxvmTfosw2lUdFZk1HNDXMW+OxxXhNwO5DogOqNq86b9GRv3eNwdDfM5MIysEtVz4O+AMyM2b5q5cdP2PRpV2xFcXMcwjFyWz6b9QsZwFh7Pm2btuS2pLw0MtjfpHAkniiIvuvAFd10O7vmSMtMIy7k4URAmT7I4uOdJWXESozuUg3ueNMtMmIN70RS9G1vu4F4M+WeZ+HRwL5ru3ZY7uOdIdxF0O7gXRsZ9++VziZudWrfIQ/+RZ77Ent7FGMtNuFPfsEI3y6OAb1oxAAFpuiyShriXl+ZL90/bxSWS36w6JWJDQXBPLcTNTJfDp31nEzZBdzSkdj3ub2jMk+sPbtT/MO70TMtYHNwLhvveR1AXBTfjdTMM4w348MU7AexV3IyX8TH0lWZgrub5Km7l212OyzobZOEidz3awp8/ke0SbvZyGa68YV9Xst4WN9MGX7HSQBbLeJa692bcTIP+O18bGFoON5iXeY/hbi0B/E5IF8pHUHk7iB0Ssn5dtQokVT/OkwcE6kQDMljr3v4SXdBoZQPn8vsTd0s75395diuN41ZOPpDUm7cftmViote0tA2Hu6QHe0eQPwaodmGvAaQ4oaS/rK0vbzUV4qa+1lGFgNlVHnzYzeNh/0uqGXBX2vmUWerVS6mqz0brRtylvlxi2WCpZ5babOFypnHcWMLfiyzIa4NUK8YGwWxcS6VAtgvNfExhoXyAlwMUMhvlcw0XHHOcbj0zR6CKcAJaeF7geOuIfi7QpYs83Rfp0xgEVRU5l/WxwEfoq0jTUFkbOg9Kn9fSEa/i3uridX1TBOIhIK8D3sRNqNfkt4MU7kC1ATIpNyeV9JceNuWT120oHEF9u05ilUa5D/kiPB5PdXvcTxUtDy1fsCClqnaMOeKWYhCQg6yk5SVIQvlSrku4X0i+Yj6GFVx6fXAj7u2yu5n/wHSB1Am8X31/ffIbJH/ZHdJ2KeBXXdyvUap4RjdU/lR/eYoHafoNbWEn+onjH0b9ETEbjfAraUUxIvyplfrJI/pq8EKabtMhujE+oc2IZM54X8C918Z/vzd4ja0b2HWoHFf7ILNmrNWvDHGDSSZa9xO8XLCFt3md4q50D92Nwx5mhcepsVRD3Ovr62vrD9bWqdZQD/DddbJG31j7Gu4K3ju9eoDN28e91CsUPT0oa/kl6LGVSz3AOO6u5vm9rbEvmMDzvZpMUub11hnvaNLMNz2aOQi8LhIo/HdiMiUIcrDigafs0xSgzfAUC8FgkA0G23gKvM50p46lwDdHZaE8+IQCOdpqN0GJ6vof7wB+EB7BDw9B1wE+q/wmwB9iJAvgEv4EMQGwk4ZoiH6s608MiKZ1+BxiAfNGNxTcDI3GOe8LuM0j9k2ftm4WcROobNefe8rdF+7Aq8q2plVjmlb4bWLdfm5rnvqr6rGF+6gSY0mjesx+rAG5gvvD0lJSSr4/WKaDHO5St0QCJ38lg6+9yaXk6tpk3LWgVDSZHvvU6y3awu0OaFrdrbWkttmutk1pqfh13Hk306+6mWU8S6vHHAShErwedwAq/TqWarmHScuszExOR1KV4zdteKY962EH0K43ze1kUiPtN+glEFYm7b3GFhoWkkyOukfrSTlD2hS3sRHaUNEMKyEL99+h0E/wUv0TdDlMcX/e+BPCBn3bkBMP4clGKISHn0IbmIGV8SgUVpSN0OkwvqPf/Ny/slYtudqAag9aWgwUN9SXIX/QZbE6rSBeogo2Gnbynd9CJK0eMFqhAYVGvQZmEKqr6AOVx40Bxb22DcngYc9MtfpaIdnb6mFzOkzhFXa3IXg4GTe65W50rr0+ZDbJMZ/kmfswMc3DUFHX/qu470ut2h7tGD9qHxH3YPdp0zxY6hee98p9+a8qWpHkatHCHQiMykJNdRQM6yEdVuuORl92YAf++D8LNx95CP4NiCJaIYtv/4C4fwKV2+90XNi6MbVqgP/0EZ6BBbTj8ZCiqK4NZTh6o+as3uJKICZfKfedaYQ7+PTkFXq1pJYniJs1PW4g5OA99iDjxpyho6MWL58Fm/FZ1L1ufN+L5L00wRXcVib6Qv8wLWbGOAxzYHbMRW8Cu7hvuhA3fV4frMNhEU60jxr29/kHMZNax+fB1XZ+d+9IJqx5XK0h7p42Cv7og5F4HbLhIW49naa4//4Tsl9wn4J/Ba31I/ikKxS3HOYx55OHVmrBsMr1KczKeDTEHVZkilvs0Cdm3hB320QvT9ibpBFuiVlrgvx+iFtD28Eg7vbJsUzGXDUvWji5l5dYvCRlH7S8tYLUrks91osnKmAXUccEGnMJN7WrJo0FkviHfpoHYLmXt1KzUu8pvql5v+CuEBKDKt53BcLWm3BI3qbKhDSrbz8M4HEbvnjcdQy7aj+mZFIgg/UiptkG8xX8vLZ2RNObR1CtVdfJEQYix2PVxQNzt0Xg4zGzdAQfm+au21v/F+RjJ23Pz0USKHWrA6ZGGGbUeVhGXBzyHhrzkLAPccqT4g6HduDTv4c3RhZeYq8O4T+xZxcfUdx/h4bGfOMd7bupMQ+jMQ+pv1qPUxP36eNwXWPPZaKRV+U5uqWmVeiTPljVYB/g0eE66VoX4RcMrMo0Rj3nana3mtTFo4Ho0m9QadLgC6sKrYb8r61auYb9FtnVxnEXtRbs9eqkVqG4yzE47LGagv/mIu4Kw9TYGEgedNDOcKPD2CppZgmqbh+9F/LMZdx7S7CkeN1dKEl9NsiW+hXEnaR3j4kh2XkYZ+HGsNmNzrVMiqRZb1ZjkG9jTdAKY5P88RWMB1iPWWyGeFdQWmWK52S1iFcHsHPGK1er1qhdNq1I9Vweeps9VUDTNI8GrIfFHVYDRdPoZBwegId+gn9fcJ/xpq3bMAz/O4iHH1q400YUdB6inU4W/I/gJaIGYRPkeNxq3WnD2PnBgJdcCAobrIx5jZCCG/yQt2h/4kedxBk3ers38g2r0IXBb8NqYH2qKex9YKsGH3vU0cYr8suX2NuMbZFiuU0vHhResSZGpPTtveIJemxD3HiJjs5xP9hFO1ySyC6ztrq6VjopDYj0mrhb62sfpLULuBVP3QfFegwwgMYgzMJdKxTrkseUUixr9ipSceRwj+NuYsv2sAFgC322WMGOAHFj6uJT0Mwvfj3FLVOelW0Mw4LNvUDMqsTeaqlW3R08h/Wg+wLuFPxYKqELe0B6ZUxTOMLQFBHT9ObSa3etOijRKzes/e00HAnhaP8tjrB83sTWHY5S3DIon9FHfyLyLogibh4jtoi4jx2BoTx5aKWOY6PnhJ+U0PA7QyHaSehPRBefA3llOIbDnz2Fy9wtdSvdFwGr0N1WDd2pZazGs5S5Wjw8KLWru6tov0qlHuJGiGfKd7eSu77iEDeRVpv53RJW2WSah0wbcQcp7tFIxDAQW7OirwdruPNgtIdh2QNrO467HlhGKNU2NogWJJdrsrtXSWEzobjBDAR6leWz0bIx3EtteUkOBBpW6+5jngLixtTFfBAu4YZnNZZoRKuTOvoNsfw23uZ7NZbF1v3Mgzb4Em4MMggGXWa3TNMc4N2AuN/gvtmvkNpWg/WYMc/HGtxaK6ORzkhnP+HiwlQiH0ZMQpiP4IEquiL0kAsLdMupKn3UTsIlqDxvpY6I9IG5gupSrUNrQ3+DhOt0EqPJVev55hbuGOvJxwqkYRV63V2KmQ00uOUuvGh/bHtYrNuJtt7zsHt9vETnZcTW3TbJCPcrDNXzTdZDh576VTTotXLfU3nFto7HcNsbZmGCHo/H2/f4tGWpHdQ8nmRR0QIen6RtFZO+nsdTwQR57+W+G41kaxlzJgs+ZqkutZWCu20WaWpT0jDfBdysNMDYd/WgV8A7fAmqAzckJalrokHTJChIYyj2WNhLySXsXOpLpiS5GRaqxTwmxPQYVrSKeUlqViQpeXva0Dkf2J5myZqdxNx5osjZ74hhWUuVPlSDuNOvN0CWKjVotWX3YLnYkqQGrVuvLJVqeEXaX8pY6ZtFYNDYQwnoxWjU8TzU5Gtohk0MeaUWI3XZqXEPQynGiqYs39r687mt0Mo99LV9Z9HXBM/cO5xYQefdO/TMh7HcWY55nBG7ky8M3SAxe+Ff3mMY5kyA3qBvMQF64bcM7lkO7mu18w2WN6j6t6uPTdzMtLJwT6d5xD3bE5fsKfIN65MkazcKcS9PqyU89ZRZAjTWlbxzJeYbLERNMN+uPqXVm4W+8v+sOvf+JZKI8wO/86P4vftqZ49LdTQHuv+lqOHvuBRv3nSvQagtTdO6eVEUOZHjpsqzeXMZ5kKKxBYadZ+vNMVSyaRPaoPb57XlhNM1BpXVkl2H3exDMim5xwecbpIiARsLFul6gq9pim8N8fs7OzuZHW7TmGLZ6qVBlksqk21orQ6mWGmp+HxSsAtlrb58c+KKT5IqXWhNWut4WSyJFY4qx6zHfllgr18n2uNi3tbSQWvqzjOay7lZVaKVg57HxWkW6v7So+Pt1iTaVzRF5B15pJ/m3sHnd9N89yR8XdRtNqFa22sDsX+NWcJ6ZCKTfrV/c+JqDOmduG1dYfY/peB2hQz+Y7so1tRdOfhzCp7ZabLIIT9x1eVkVQODVht+TN2ccixP40UP/w2dY/2a7P9IQeSRrOu/yop/CtwXfg32iqxy7Q1WD+zXiCWDt6k3y8zxoY1LbK4NmtZabTsn/k0mx5XpZhex/Ce9H1PK5NWUl1Ru0xmewq7Nc7faW2Ra3IX1V1Duw4v215PkbFvmyKMo7/pVfjfN4IxoXFc88xhaDdq67VsslhpOk/Q+vrKRmK5shRelbVsn/guq2LrJFJYGrHUYP9MvGdpMXCWI0J5aNXjfvrjO9ma97mKHsXZd67H/izORR6DAKWz8e4rWLVxfvDJB4G2w01JHYunXCgoEWnbaIV0/k9yGkxmmiP9x2rQ/0pJIJFwJjrf/hZOI/3vXztElTeGs0UlsurbUdoZrHTVH30Ur9zaQyp9+77o5uqKde5sWCzmNew410y+RXKPzVWqO5kkz/Rzk18UJznD5XOp+nr8kXDt+6ui7acbfnpmsOXyemqOhjHvw1pwgbH4100+ATpRjyudY8hRjJ7bEd753lRxdozv2zjnO8crnWsad8g5Hb/6Pjr6n4ne4bC3srEece+XujHfYcdMWQPt3tAo57CwtXwjt30n7dmgviu7CnjuWfHEUn9U/5xwvbZFkhGcab+F5JwJbKOmJGcZThU1ndGXRdKresoFzjpO2iNq53cPshYRjyBdTuel7cF51mvbCKro5nUXnw6dOr73ISmdU20ua+HDHWcuw6Ep3wnb6cE4M5xzY/wTpfk7lrzXqXCScyDpm/B+jdM6lipORc7wYXok73vg/THp236UKYoQfPecUN3xEFMKJnOEY8X+mlLQRz3Uy9LufiZXN/VzciC6uCf9/RJDEhDhGQZ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86" y="2819400"/>
            <a:ext cx="8257428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0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Threat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Threat of extinction for &gt;90,000 species</a:t>
            </a:r>
          </a:p>
          <a:p>
            <a:r>
              <a:rPr lang="en-GB" dirty="0" smtClean="0"/>
              <a:t>Most complete amphibians, birds, mammals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304800"/>
            <a:ext cx="1066800" cy="9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 descr="data:image/png;base64,iVBORw0KGgoAAAANSUhEUgAAAe4AAABmCAMAAAA6XYJlAAABUFBMVEX///+8My13d3cgHh/p6Olwbm+YmJgAAABsbGx0dHTy8vKSkpK7Lym6KCPVkY/CSUVNS0wZFxi4GxCLi4sIAAW0tLS1AAC3EQCzAAC6Jx/t2tq5IhtnZ2f///zBVlnQjI7KbmD69va4GAxtdXzg4ODXnZq9PjqhoaH05+br7/Pr0tLFVFHdqafPg4HBvLSZlIlLUVjp5N7ivLrKztFbWlmHfnfMyMOfmpXmw8Klq7De2tSIj5a4saleZm7WmZ6Pioa8wMMXAADLfXDHZ2N8howiBQDKx8bP09eeoqc8MCEoKy8IGSFRSTxzbmbJY1nu4eclFwUAChnGbXBNTlBjWFEzLSk3ODoAGSstOkRTWmFCOzNrZFccHSHn0NUzJh69R04cIy81NT3DWWMWCwDJeHoACiVENyUvLTBPQjneraPMhY/lwMYTFB3BTkToycDSjH+yFw+rAAASv0lEQVR4nO2d/1/ayNbHDxQcEhPUICAksZsQIHxVwjeBUGhhC7W1u1XLVdu7u7f1brvPbrv//2/PmYAWlWoQbWFvPq+XJIGZOJN35sw5M0MAcHSTFD1tZONx//SKf++iO5pKyk68E1FVQRQjEX5qRRLfu/yO7CsaXwkLEZ5z3VbcyveugiOb0v0uNWKTNDfUcN/l4lWVd3AvknYyYdusBTEzFB7wkU1R3NeVU97BvTDKugTbFjyykj7LluEi+2gWMrgbVR3cCyLDJdrvringM2U4F91Q/EYowju4F0DRFcE2awSaGcuaieTwVcfoS88CoD13cM+7cuGpHHEhPZY3w2PgpScEv/8hHqUFB/ecK83z08BGl3w89wonJoxsTo2EongUjzi451v+6Zo24u6MZ88IfrrRXaJhNW4H9zxLyUzTa1viL+BOfBpu08JG1qDncnDPr3RuOkNute4LxnwjO9pRsUePOq17npVWbzNYOu6qGaGd0R6dGVFUB/f8aid0q6Hx8UAsIY4mwBTaytFTc3DPq3ZCt4HtGh9m6fCcqFh78YSuxOmwmoN7PrUTviVtOohqmfCdBB1FS1gRmMCpasTl4J5XRW9PG5mqoUQiNOz5OTWREcUvHzm451D6FGPkVyVksul01grieFVVRboaghcENcJxDu55VGIG2pwwcscN1cWf6rq+78eXXFTX4/u5iIN7/rQfmaFtq9Gz06TDvB8yhpLVM50EZOPgTzite/6UVWegHaGxlz48kV/IwY6SzYICK5DbiBqCg3vupM9C26UqYHTimxZwZSMHOezG9TC3AaeCkhUd3HOnzCxuGpcB/ZSuTLZOlchByD8cY5HxPnLmu+dP2amnRcbFd2An/dDIxq2x1EwmLnL7fpff2MzF4w87jmc+b1LsL0r7eutWdN0aTsPWHRbjSlYxIK1D1M87uOdMuelnwS4I++7sfnzTcs9p3x2OxPUsZE9DHQg5yxvmTfosw2lUdFZk1HNDXMW+OxxXhNwO5DogOqNq86b9GRv3eNwdDfM5MIysEtVz4O+AMyM2b5q5cdP2PRpV2xFcXMcwjFyWz6b9QsZwFh7Pm2btuS2pLw0MtjfpHAkniiIvuvAFd10O7vmSMtMIy7k4URAmT7I4uOdJWXESozuUg3ueNMtMmIN70RS9G1vu4F4M+WeZ+HRwL5ru3ZY7uOdIdxF0O7gXRsZ9++VziZudWrfIQ/+RZ77Ent7FGMtNuFPfsEI3y6OAb1oxAAFpuiyShriXl+ZL90/bxSWS36w6JWJDQXBPLcTNTJfDp31nEzZBdzSkdj3ub2jMk+sPbtT/MO70TMtYHNwLhvveR1AXBTfjdTMM4w348MU7AexV3IyX8TH0lWZgrub5Km7l212OyzobZOEidz3awp8/ke0SbvZyGa68YV9Xst4WN9MGX7HSQBbLeJa692bcTIP+O18bGFoON5iXeY/hbi0B/E5IF8pHUHk7iB0Ssn5dtQokVT/OkwcE6kQDMljr3v4SXdBoZQPn8vsTd0s75395diuN41ZOPpDUm7cftmViote0tA2Hu6QHe0eQPwaodmGvAaQ4oaS/rK0vbzUV4qa+1lGFgNlVHnzYzeNh/0uqGXBX2vmUWerVS6mqz0brRtylvlxi2WCpZ5babOFypnHcWMLfiyzIa4NUK8YGwWxcS6VAtgvNfExhoXyAlwMUMhvlcw0XHHOcbj0zR6CKcAJaeF7geOuIfi7QpYs83Rfp0xgEVRU5l/WxwEfoq0jTUFkbOg9Kn9fSEa/i3uridX1TBOIhIK8D3sRNqNfkt4MU7kC1ATIpNyeV9JceNuWT120oHEF9u05ilUa5D/kiPB5PdXvcTxUtDy1fsCClqnaMOeKWYhCQg6yk5SVIQvlSrku4X0i+Yj6GFVx6fXAj7u2yu5n/wHSB1Am8X31/ffIbJH/ZHdJ2KeBXXdyvUap4RjdU/lR/eYoHafoNbWEn+onjH0b9ETEbjfAraUUxIvyplfrJI/pq8EKabtMhujE+oc2IZM54X8C918Z/vzd4ja0b2HWoHFf7ILNmrNWvDHGDSSZa9xO8XLCFt3md4q50D92Nwx5mhcepsVRD3Ovr62vrD9bWqdZQD/DddbJG31j7Gu4K3ju9eoDN28e91CsUPT0oa/kl6LGVSz3AOO6u5vm9rbEvmMDzvZpMUub11hnvaNLMNz2aOQi8LhIo/HdiMiUIcrDigafs0xSgzfAUC8FgkA0G23gKvM50p46lwDdHZaE8+IQCOdpqN0GJ6vof7wB+EB7BDw9B1wE+q/wmwB9iJAvgEv4EMQGwk4ZoiH6s608MiKZ1+BxiAfNGNxTcDI3GOe8LuM0j9k2ftm4WcROobNefe8rdF+7Aq8q2plVjmlb4bWLdfm5rnvqr6rGF+6gSY0mjesx+rAG5gvvD0lJSSr4/WKaDHO5St0QCJ38lg6+9yaXk6tpk3LWgVDSZHvvU6y3awu0OaFrdrbWkttmutk1pqfh13Hk306+6mWU8S6vHHAShErwedwAq/TqWarmHScuszExOR1KV4zdteKY962EH0K43ze1kUiPtN+glEFYm7b3GFhoWkkyOukfrSTlD2hS3sRHaUNEMKyEL99+h0E/wUv0TdDlMcX/e+BPCBn3bkBMP4clGKISHn0IbmIGV8SgUVpSN0OkwvqPf/Ny/slYtudqAag9aWgwUN9SXIX/QZbE6rSBeogo2Gnbynd9CJK0eMFqhAYVGvQZmEKqr6AOVx40Bxb22DcngYc9MtfpaIdnb6mFzOkzhFXa3IXg4GTe65W50rr0+ZDbJMZ/kmfswMc3DUFHX/qu470ut2h7tGD9qHxH3YPdp0zxY6hee98p9+a8qWpHkatHCHQiMykJNdRQM6yEdVuuORl92YAf++D8LNx95CP4NiCJaIYtv/4C4fwKV2+90XNi6MbVqgP/0EZ6BBbTj8ZCiqK4NZTh6o+as3uJKICZfKfedaYQ7+PTkFXq1pJYniJs1PW4g5OA99iDjxpyho6MWL58Fm/FZ1L1ufN+L5L00wRXcVib6Qv8wLWbGOAxzYHbMRW8Cu7hvuhA3fV4frMNhEU60jxr29/kHMZNax+fB1XZ+d+9IJqx5XK0h7p42Cv7og5F4HbLhIW49naa4//4Tsl9wn4J/Ba31I/ikKxS3HOYx55OHVmrBsMr1KczKeDTEHVZkilvs0Cdm3hB320QvT9ibpBFuiVlrgvx+iFtD28Eg7vbJsUzGXDUvWji5l5dYvCRlH7S8tYLUrks91osnKmAXUccEGnMJN7WrJo0FkviHfpoHYLmXt1KzUu8pvql5v+CuEBKDKt53BcLWm3BI3qbKhDSrbz8M4HEbvnjcdQy7aj+mZFIgg/UiptkG8xX8vLZ2RNObR1CtVdfJEQYix2PVxQNzt0Xg4zGzdAQfm+au21v/F+RjJ23Pz0USKHWrA6ZGGGbUeVhGXBzyHhrzkLAPccqT4g6HduDTv4c3RhZeYq8O4T+xZxcfUdx/h4bGfOMd7bupMQ+jMQ+pv1qPUxP36eNwXWPPZaKRV+U5uqWmVeiTPljVYB/g0eE66VoX4RcMrMo0Rj3nana3mtTFo4Ho0m9QadLgC6sKrYb8r61auYb9FtnVxnEXtRbs9eqkVqG4yzE47LGagv/mIu4Kw9TYGEgedNDOcKPD2CppZgmqbh+9F/LMZdx7S7CkeN1dKEl9NsiW+hXEnaR3j4kh2XkYZ+HGsNmNzrVMiqRZb1ZjkG9jTdAKY5P88RWMB1iPWWyGeFdQWmWK52S1iFcHsHPGK1er1qhdNq1I9Vweeps9VUDTNI8GrIfFHVYDRdPoZBwegId+gn9fcJ/xpq3bMAz/O4iHH1q400YUdB6inU4W/I/gJaIGYRPkeNxq3WnD2PnBgJdcCAobrIx5jZCCG/yQt2h/4kedxBk3ers38g2r0IXBb8NqYH2qKex9YKsGH3vU0cYr8suX2NuMbZFiuU0vHhResSZGpPTtveIJemxD3HiJjs5xP9hFO1ySyC6ztrq6VjopDYj0mrhb62sfpLULuBVP3QfFegwwgMYgzMJdKxTrkseUUixr9ipSceRwj+NuYsv2sAFgC322WMGOAHFj6uJT0Mwvfj3FLVOelW0Mw4LNvUDMqsTeaqlW3R08h/Wg+wLuFPxYKqELe0B6ZUxTOMLQFBHT9ObSa3etOijRKzes/e00HAnhaP8tjrB83sTWHY5S3DIon9FHfyLyLogibh4jtoi4jx2BoTx5aKWOY6PnhJ+U0PA7QyHaSehPRBefA3llOIbDnz2Fy9wtdSvdFwGr0N1WDd2pZazGs5S5Wjw8KLWru6tov0qlHuJGiGfKd7eSu77iEDeRVpv53RJW2WSah0wbcQcp7tFIxDAQW7OirwdruPNgtIdh2QNrO467HlhGKNU2NogWJJdrsrtXSWEzobjBDAR6leWz0bIx3EtteUkOBBpW6+5jngLixtTFfBAu4YZnNZZoRKuTOvoNsfw23uZ7NZbF1v3Mgzb4Em4MMggGXWa3TNMc4N2AuN/gvtmvkNpWg/WYMc/HGtxaK6ORzkhnP+HiwlQiH0ZMQpiP4IEquiL0kAsLdMupKn3UTsIlqDxvpY6I9IG5gupSrUNrQ3+DhOt0EqPJVev55hbuGOvJxwqkYRV63V2KmQ00uOUuvGh/bHtYrNuJtt7zsHt9vETnZcTW3TbJCPcrDNXzTdZDh576VTTotXLfU3nFto7HcNsbZmGCHo/H2/f4tGWpHdQ8nmRR0QIen6RtFZO+nsdTwQR57+W+G41kaxlzJgs+ZqkutZWCu20WaWpT0jDfBdysNMDYd/WgV8A7fAmqAzckJalrokHTJChIYyj2WNhLySXsXOpLpiS5GRaqxTwmxPQYVrSKeUlqViQpeXva0Dkf2J5myZqdxNx5osjZ74hhWUuVPlSDuNOvN0CWKjVotWX3YLnYkqQGrVuvLJVqeEXaX8pY6ZtFYNDYQwnoxWjU8TzU5Gtohk0MeaUWI3XZqXEPQynGiqYs39r687mt0Mo99LV9Z9HXBM/cO5xYQefdO/TMh7HcWY55nBG7ky8M3SAxe+Ff3mMY5kyA3qBvMQF64bcM7lkO7mu18w2WN6j6t6uPTdzMtLJwT6d5xD3bE5fsKfIN65MkazcKcS9PqyU89ZRZAjTWlbxzJeYbLERNMN+uPqXVm4W+8v+sOvf+JZKI8wO/86P4vftqZ49LdTQHuv+lqOHvuBRv3nSvQagtTdO6eVEUOZHjpsqzeXMZ5kKKxBYadZ+vNMVSyaRPaoPb57XlhNM1BpXVkl2H3exDMim5xwecbpIiARsLFul6gq9pim8N8fs7OzuZHW7TmGLZ6qVBlksqk21orQ6mWGmp+HxSsAtlrb58c+KKT5IqXWhNWut4WSyJFY4qx6zHfllgr18n2uNi3tbSQWvqzjOay7lZVaKVg57HxWkW6v7So+Pt1iTaVzRF5B15pJ/m3sHnd9N89yR8XdRtNqFa22sDsX+NWcJ6ZCKTfrV/c+JqDOmduG1dYfY/peB2hQz+Y7so1tRdOfhzCp7ZabLIIT9x1eVkVQODVht+TN2ccixP40UP/w2dY/2a7P9IQeSRrOu/yop/CtwXfg32iqxy7Q1WD+zXiCWDt6k3y8zxoY1LbK4NmtZabTsn/k0mx5XpZhex/Ce9H1PK5NWUl1Ru0xmewq7Nc7faW2Ra3IX1V1Duw4v215PkbFvmyKMo7/pVfjfN4IxoXFc88xhaDdq67VsslhpOk/Q+vrKRmK5shRelbVsn/guq2LrJFJYGrHUYP9MvGdpMXCWI0J5aNXjfvrjO9ma97mKHsXZd67H/izORR6DAKWz8e4rWLVxfvDJB4G2w01JHYunXCgoEWnbaIV0/k9yGkxmmiP9x2rQ/0pJIJFwJjrf/hZOI/3vXztElTeGs0UlsurbUdoZrHTVH30Ur9zaQyp9+77o5uqKde5sWCzmNew410y+RXKPzVWqO5kkz/Rzk18UJznD5XOp+nr8kXDt+6ui7acbfnpmsOXyemqOhjHvw1pwgbH4100+ATpRjyudY8hRjJ7bEd753lRxdozv2zjnO8crnWsad8g5Hb/6Pjr6n4ne4bC3srEece+XujHfYcdMWQPt3tAo57CwtXwjt30n7dmgviu7CnjuWfHEUn9U/5xwvbZFkhGcab+F5JwJbKOmJGcZThU1ndGXRdKresoFzjpO2iNq53cPshYRjyBdTuel7cF51mvbCKro5nUXnw6dOr73ISmdU20ua+HDHWcuw6Ep3wnb6cE4M5xzY/wTpfk7lrzXqXCScyDpm/B+jdM6lipORc7wYXok73vg/THp236UKYoQfPecUN3xEFMKJnOEY8X+mlLQRz3Uy9LufiZXN/VzciC6uCf9/RJDEhDhGQZ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19048" r="42678" b="28412"/>
          <a:stretch/>
        </p:blipFill>
        <p:spPr bwMode="auto">
          <a:xfrm>
            <a:off x="1600200" y="2895600"/>
            <a:ext cx="5540829" cy="360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96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Spatial data</a:t>
            </a:r>
            <a:endParaRPr lang="en-GB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304800"/>
            <a:ext cx="1066800" cy="9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6" t="25873" r="13750" b="12857"/>
          <a:stretch/>
        </p:blipFill>
        <p:spPr bwMode="auto">
          <a:xfrm>
            <a:off x="457200" y="1663287"/>
            <a:ext cx="8229600" cy="439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Data in IUCN</a:t>
            </a:r>
            <a:endParaRPr lang="en-GB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304800"/>
            <a:ext cx="1066800" cy="9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Bildergebnis für crazy professor"/>
          <p:cNvSpPr>
            <a:spLocks noChangeAspect="1" noChangeArrowheads="1"/>
          </p:cNvSpPr>
          <p:nvPr/>
        </p:nvSpPr>
        <p:spPr bwMode="auto">
          <a:xfrm>
            <a:off x="63500" y="-136525"/>
            <a:ext cx="41243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928" y="3505200"/>
            <a:ext cx="3014289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ruta 5"/>
          <p:cNvSpPr txBox="1"/>
          <p:nvPr/>
        </p:nvSpPr>
        <p:spPr>
          <a:xfrm>
            <a:off x="762000" y="167640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Based on:</a:t>
            </a:r>
          </a:p>
          <a:p>
            <a:pPr marL="285750" indent="-285750">
              <a:buFontTx/>
              <a:buChar char="-"/>
            </a:pPr>
            <a:r>
              <a:rPr lang="en-GB" sz="3200" dirty="0" smtClean="0"/>
              <a:t>Populations size</a:t>
            </a:r>
          </a:p>
          <a:p>
            <a:pPr marL="285750" indent="-285750">
              <a:buFontTx/>
              <a:buChar char="-"/>
            </a:pPr>
            <a:r>
              <a:rPr lang="en-GB" sz="3200" dirty="0" smtClean="0"/>
              <a:t>Population dynamics</a:t>
            </a:r>
          </a:p>
          <a:p>
            <a:pPr marL="285750" indent="-285750">
              <a:buFontTx/>
              <a:buChar char="-"/>
            </a:pPr>
            <a:r>
              <a:rPr lang="en-GB" sz="3200" dirty="0" smtClean="0"/>
              <a:t>Species occurrence records</a:t>
            </a:r>
          </a:p>
          <a:p>
            <a:pPr marL="285750" indent="-285750">
              <a:buFontTx/>
              <a:buChar char="-"/>
            </a:pPr>
            <a:r>
              <a:rPr lang="en-GB" sz="3200" dirty="0" smtClean="0"/>
              <a:t>Habitat</a:t>
            </a:r>
          </a:p>
          <a:p>
            <a:pPr marL="285750" indent="-285750">
              <a:buFontTx/>
              <a:buChar char="-"/>
            </a:pPr>
            <a:endParaRPr lang="en-GB" sz="3200" dirty="0" smtClean="0"/>
          </a:p>
          <a:p>
            <a:pPr marL="285750" indent="-285750">
              <a:buFontTx/>
              <a:buChar char="-"/>
            </a:pPr>
            <a:endParaRPr lang="en-GB" sz="3200" dirty="0"/>
          </a:p>
        </p:txBody>
      </p:sp>
      <p:sp>
        <p:nvSpPr>
          <p:cNvPr id="10" name="textruta 9"/>
          <p:cNvSpPr txBox="1"/>
          <p:nvPr/>
        </p:nvSpPr>
        <p:spPr>
          <a:xfrm>
            <a:off x="1524000" y="4909457"/>
            <a:ext cx="6865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Expert knowledge</a:t>
            </a:r>
            <a:endParaRPr lang="en-GB" sz="3200" dirty="0"/>
          </a:p>
        </p:txBody>
      </p:sp>
      <p:sp>
        <p:nvSpPr>
          <p:cNvPr id="7" name="Höger 6"/>
          <p:cNvSpPr/>
          <p:nvPr/>
        </p:nvSpPr>
        <p:spPr>
          <a:xfrm>
            <a:off x="304800" y="4853880"/>
            <a:ext cx="1066800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9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Understanding biodiversity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3" t="23975" r="37141" b="42688"/>
          <a:stretch/>
        </p:blipFill>
        <p:spPr bwMode="auto">
          <a:xfrm>
            <a:off x="293915" y="1796142"/>
            <a:ext cx="3220348" cy="1971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ruta 4"/>
          <p:cNvSpPr txBox="1"/>
          <p:nvPr/>
        </p:nvSpPr>
        <p:spPr>
          <a:xfrm>
            <a:off x="326572" y="38978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Distribution</a:t>
            </a:r>
            <a:endParaRPr lang="en-GB" dirty="0"/>
          </a:p>
        </p:txBody>
      </p:sp>
      <p:sp>
        <p:nvSpPr>
          <p:cNvPr id="6" name="textruta 5"/>
          <p:cNvSpPr txBox="1"/>
          <p:nvPr/>
        </p:nvSpPr>
        <p:spPr>
          <a:xfrm>
            <a:off x="4114800" y="3821668"/>
            <a:ext cx="18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DNA</a:t>
            </a:r>
            <a:endParaRPr lang="en-GB" dirty="0"/>
          </a:p>
        </p:txBody>
      </p:sp>
      <p:sp>
        <p:nvSpPr>
          <p:cNvPr id="7" name="textruta 6"/>
          <p:cNvSpPr txBox="1"/>
          <p:nvPr/>
        </p:nvSpPr>
        <p:spPr>
          <a:xfrm>
            <a:off x="381000" y="595487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Traits</a:t>
            </a:r>
            <a:endParaRPr lang="en-GB" dirty="0"/>
          </a:p>
        </p:txBody>
      </p:sp>
      <p:sp>
        <p:nvSpPr>
          <p:cNvPr id="8" name="textruta 7"/>
          <p:cNvSpPr txBox="1"/>
          <p:nvPr/>
        </p:nvSpPr>
        <p:spPr>
          <a:xfrm>
            <a:off x="3733801" y="607422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Taxonomy</a:t>
            </a:r>
            <a:endParaRPr lang="en-GB" dirty="0"/>
          </a:p>
        </p:txBody>
      </p:sp>
      <p:pic>
        <p:nvPicPr>
          <p:cNvPr id="15" name="Picture 10" descr="https://upload.wikimedia.org/wikipedia/commons/thumb/2/2e/Mapping_Reads.png/320px-Mapping_Read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1"/>
          <a:stretch/>
        </p:blipFill>
        <p:spPr bwMode="auto">
          <a:xfrm>
            <a:off x="4057328" y="2134061"/>
            <a:ext cx="2191072" cy="1371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 10"/>
          <p:cNvGrpSpPr/>
          <p:nvPr/>
        </p:nvGrpSpPr>
        <p:grpSpPr>
          <a:xfrm>
            <a:off x="6752186" y="4160024"/>
            <a:ext cx="2323169" cy="2093381"/>
            <a:chOff x="4517668" y="2123077"/>
            <a:chExt cx="4014580" cy="3970027"/>
          </a:xfrm>
        </p:grpSpPr>
        <p:pic>
          <p:nvPicPr>
            <p:cNvPr id="12" name="Picture 9" descr="C:\Users\alexander.zizka\Desktop\Fig_S9_phylogeny_angiosperm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132856"/>
              <a:ext cx="3960248" cy="396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ktangel 12"/>
            <p:cNvSpPr/>
            <p:nvPr/>
          </p:nvSpPr>
          <p:spPr>
            <a:xfrm>
              <a:off x="4517668" y="2123077"/>
              <a:ext cx="414371" cy="1017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ktangel 13"/>
            <p:cNvSpPr/>
            <p:nvPr/>
          </p:nvSpPr>
          <p:spPr>
            <a:xfrm>
              <a:off x="4632174" y="2222508"/>
              <a:ext cx="414371" cy="373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ktangel 15"/>
          <p:cNvSpPr/>
          <p:nvPr/>
        </p:nvSpPr>
        <p:spPr>
          <a:xfrm>
            <a:off x="228600" y="1600201"/>
            <a:ext cx="3657600" cy="2667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4669"/>
          <a:stretch/>
        </p:blipFill>
        <p:spPr bwMode="auto">
          <a:xfrm rot="16200000">
            <a:off x="4053124" y="4089934"/>
            <a:ext cx="1664971" cy="230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5" y="4493078"/>
            <a:ext cx="28956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ruta 18"/>
          <p:cNvSpPr txBox="1"/>
          <p:nvPr/>
        </p:nvSpPr>
        <p:spPr>
          <a:xfrm>
            <a:off x="6579463" y="606873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Phylogenies</a:t>
            </a:r>
            <a:endParaRPr lang="en-GB" dirty="0"/>
          </a:p>
        </p:txBody>
      </p:sp>
      <p:pic>
        <p:nvPicPr>
          <p:cNvPr id="20" name="Picture 2" descr="Bildergebnis für fossil reco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86" y="2095729"/>
            <a:ext cx="2171701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ruta 20"/>
          <p:cNvSpPr txBox="1"/>
          <p:nvPr/>
        </p:nvSpPr>
        <p:spPr>
          <a:xfrm>
            <a:off x="6727371" y="3810000"/>
            <a:ext cx="18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Fossils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7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IUCN red list online</a:t>
            </a:r>
            <a:endParaRPr lang="en-GB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0" r="32679" b="4920"/>
          <a:stretch/>
        </p:blipFill>
        <p:spPr bwMode="auto">
          <a:xfrm>
            <a:off x="1138895" y="1798637"/>
            <a:ext cx="686621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304800"/>
            <a:ext cx="1066800" cy="9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81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Hands on!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How many threatened species are there in Germany?</a:t>
            </a:r>
          </a:p>
          <a:p>
            <a:r>
              <a:rPr lang="en-GB" sz="2400" dirty="0" smtClean="0"/>
              <a:t>How many threatened species are there in your group of interest?</a:t>
            </a:r>
          </a:p>
          <a:p>
            <a:r>
              <a:rPr lang="en-US" sz="2400" dirty="0"/>
              <a:t>What are the major threats to the Iberian lynx (</a:t>
            </a:r>
            <a:r>
              <a:rPr lang="en-US" sz="2400" i="1" dirty="0"/>
              <a:t>Lynx </a:t>
            </a:r>
            <a:r>
              <a:rPr lang="en-US" sz="2400" i="1" dirty="0" err="1"/>
              <a:t>pardinus</a:t>
            </a:r>
            <a:r>
              <a:rPr lang="en-US" sz="2400" dirty="0" smtClean="0"/>
              <a:t>)?</a:t>
            </a:r>
            <a:endParaRPr lang="en-GB" sz="2400" dirty="0"/>
          </a:p>
        </p:txBody>
      </p:sp>
      <p:sp>
        <p:nvSpPr>
          <p:cNvPr id="4" name="textruta 3"/>
          <p:cNvSpPr txBox="1"/>
          <p:nvPr/>
        </p:nvSpPr>
        <p:spPr>
          <a:xfrm>
            <a:off x="5486400" y="5334000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www.iucnredlist.org</a:t>
            </a:r>
            <a:endParaRPr lang="en-GB" sz="3200" dirty="0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304800"/>
            <a:ext cx="1066800" cy="98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ruta 8"/>
          <p:cNvSpPr txBox="1"/>
          <p:nvPr/>
        </p:nvSpPr>
        <p:spPr>
          <a:xfrm>
            <a:off x="381000" y="59436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For plants, </a:t>
            </a:r>
            <a:r>
              <a:rPr lang="en-GB" sz="2400" dirty="0"/>
              <a:t>check also http://www.bgci.org/threat_search.php</a:t>
            </a:r>
          </a:p>
        </p:txBody>
      </p:sp>
    </p:spTree>
    <p:extLst>
      <p:ext uri="{BB962C8B-B14F-4D97-AF65-F5344CB8AC3E}">
        <p14:creationId xmlns:p14="http://schemas.microsoft.com/office/powerpoint/2010/main" val="24697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11430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>
                <a:hlinkClick r:id="rId2"/>
              </a:rPr>
              <a:t>www.gbif.org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www.idigbio.org/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www.ebird.org/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www.splink.cria.org.br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6"/>
              </a:rPr>
              <a:t>www.birdlife.org/</a:t>
            </a:r>
            <a:endParaRPr lang="en-GB" dirty="0" smtClean="0"/>
          </a:p>
          <a:p>
            <a:r>
              <a:rPr lang="en-GB" dirty="0" smtClean="0">
                <a:hlinkClick r:id="rId7"/>
              </a:rPr>
              <a:t>www.theplantlist.org/</a:t>
            </a:r>
            <a:endParaRPr lang="en-GB" dirty="0" smtClean="0"/>
          </a:p>
          <a:p>
            <a:r>
              <a:rPr lang="en-GB" dirty="0" smtClean="0">
                <a:hlinkClick r:id="rId8"/>
              </a:rPr>
              <a:t>www.tnrs.iplantcollaborative.org</a:t>
            </a:r>
            <a:r>
              <a:rPr lang="en-GB" dirty="0">
                <a:hlinkClick r:id="rId8"/>
              </a:rPr>
              <a:t>/</a:t>
            </a:r>
            <a:endParaRPr lang="en-GB" dirty="0"/>
          </a:p>
          <a:p>
            <a:r>
              <a:rPr lang="en-GB" dirty="0" smtClean="0">
                <a:hlinkClick r:id="rId9"/>
              </a:rPr>
              <a:t>www.africanplants.senckenberg.de/root/index.php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6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Biodiversity data – the </a:t>
            </a:r>
            <a:r>
              <a:rPr lang="en-GB" dirty="0" err="1" smtClean="0"/>
              <a:t>Wallacean</a:t>
            </a:r>
            <a:r>
              <a:rPr lang="en-GB" dirty="0" smtClean="0"/>
              <a:t> shortfall</a:t>
            </a:r>
            <a:endParaRPr lang="en-GB" dirty="0"/>
          </a:p>
        </p:txBody>
      </p:sp>
      <p:sp>
        <p:nvSpPr>
          <p:cNvPr id="4" name="textruta 3"/>
          <p:cNvSpPr txBox="1"/>
          <p:nvPr/>
        </p:nvSpPr>
        <p:spPr>
          <a:xfrm>
            <a:off x="1115786" y="1600200"/>
            <a:ext cx="6504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 smtClean="0"/>
              <a:t>“The geographic distribution of most species is still poorly known.”</a:t>
            </a:r>
            <a:endParaRPr lang="en-GB" sz="32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15" y="2784001"/>
            <a:ext cx="7019925" cy="361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0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2895600" cy="409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Bildergebnis für field biologist hand 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2979579" cy="409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Collecting species occurrence records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5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/>
        </p:nvSpPr>
        <p:spPr>
          <a:xfrm>
            <a:off x="0" y="1143000"/>
            <a:ext cx="9144000" cy="666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93" name="Picture 21" descr="https://upload.wikimedia.org/wikipedia/commons/thumb/2/28/Bertha_Lutz_1925.jpg/220px-Bertha_Lutz_19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18432"/>
            <a:ext cx="20955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Bildergebnis für herbarium specimen bonplant brazil"/>
          <p:cNvSpPr>
            <a:spLocks noChangeAspect="1" noChangeArrowheads="1"/>
          </p:cNvSpPr>
          <p:nvPr/>
        </p:nvSpPr>
        <p:spPr bwMode="auto">
          <a:xfrm>
            <a:off x="155575" y="-1851025"/>
            <a:ext cx="2571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4669"/>
          <a:stretch/>
        </p:blipFill>
        <p:spPr bwMode="auto">
          <a:xfrm>
            <a:off x="317217" y="3584158"/>
            <a:ext cx="1664971" cy="230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88" y="3584158"/>
            <a:ext cx="1294412" cy="230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8432"/>
            <a:ext cx="18192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9" descr="Bildergebnis für ake as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1" t="470" b="-470"/>
          <a:stretch/>
        </p:blipFill>
        <p:spPr bwMode="auto">
          <a:xfrm>
            <a:off x="6787122" y="518432"/>
            <a:ext cx="197587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2" descr="Bildergebnis für database"/>
          <p:cNvSpPr>
            <a:spLocks noChangeAspect="1" noChangeArrowheads="1"/>
          </p:cNvSpPr>
          <p:nvPr/>
        </p:nvSpPr>
        <p:spPr bwMode="auto">
          <a:xfrm>
            <a:off x="155575" y="-1851025"/>
            <a:ext cx="38576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669166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5" descr="Bildergebnis für carl von linnee travel"/>
          <p:cNvSpPr>
            <a:spLocks noChangeAspect="1" noChangeArrowheads="1"/>
          </p:cNvSpPr>
          <p:nvPr/>
        </p:nvSpPr>
        <p:spPr bwMode="auto">
          <a:xfrm>
            <a:off x="155575" y="-1851025"/>
            <a:ext cx="27527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8" name="Picture 1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3"/>
          <a:stretch/>
        </p:blipFill>
        <p:spPr bwMode="auto">
          <a:xfrm>
            <a:off x="147863" y="508907"/>
            <a:ext cx="1989229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Rak pil 9"/>
          <p:cNvCxnSpPr>
            <a:stCxn id="3088" idx="2"/>
          </p:cNvCxnSpPr>
          <p:nvPr/>
        </p:nvCxnSpPr>
        <p:spPr>
          <a:xfrm>
            <a:off x="1142478" y="3042557"/>
            <a:ext cx="152922" cy="386443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k pil 11"/>
          <p:cNvCxnSpPr/>
          <p:nvPr/>
        </p:nvCxnSpPr>
        <p:spPr>
          <a:xfrm flipH="1">
            <a:off x="2084387" y="2895600"/>
            <a:ext cx="1039815" cy="533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pil 13"/>
          <p:cNvCxnSpPr/>
          <p:nvPr/>
        </p:nvCxnSpPr>
        <p:spPr>
          <a:xfrm flipH="1">
            <a:off x="2727325" y="2895600"/>
            <a:ext cx="2754315" cy="533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pil 15"/>
          <p:cNvCxnSpPr>
            <a:stCxn id="3082" idx="2"/>
          </p:cNvCxnSpPr>
          <p:nvPr/>
        </p:nvCxnSpPr>
        <p:spPr>
          <a:xfrm flipH="1">
            <a:off x="3429001" y="3033032"/>
            <a:ext cx="4346060" cy="52659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utoShape 18" descr="Bildergebnis für natural history museum draw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3559629"/>
            <a:ext cx="19431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4" name="Höger 3083"/>
          <p:cNvSpPr/>
          <p:nvPr/>
        </p:nvSpPr>
        <p:spPr>
          <a:xfrm>
            <a:off x="5877484" y="4626428"/>
            <a:ext cx="909638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Höger 47"/>
          <p:cNvSpPr/>
          <p:nvPr/>
        </p:nvSpPr>
        <p:spPr>
          <a:xfrm>
            <a:off x="3348037" y="4626428"/>
            <a:ext cx="909638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7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Biodiversity databases</a:t>
            </a:r>
            <a:endParaRPr lang="en-GB" dirty="0"/>
          </a:p>
        </p:txBody>
      </p:sp>
      <p:pic>
        <p:nvPicPr>
          <p:cNvPr id="2050" name="Picture 2" descr="iPlant Collabora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6" y="5921686"/>
            <a:ext cx="207645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idigbio.org/sites/default/files/idigbio_logo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747835"/>
            <a:ext cx="202882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9" b="23069"/>
          <a:stretch/>
        </p:blipFill>
        <p:spPr bwMode="auto">
          <a:xfrm>
            <a:off x="307975" y="1676400"/>
            <a:ext cx="2628900" cy="94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https://www.birdlife.org/sites/default/files/logo_0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27"/>
          <a:stretch/>
        </p:blipFill>
        <p:spPr bwMode="auto">
          <a:xfrm>
            <a:off x="457200" y="4648200"/>
            <a:ext cx="1695450" cy="124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Bildergebnis für ebird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67" y="2895600"/>
            <a:ext cx="2209800" cy="101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1" descr="Bildergebnis für iucn redlist logo"/>
          <p:cNvSpPr>
            <a:spLocks noChangeAspect="1" noChangeArrowheads="1"/>
          </p:cNvSpPr>
          <p:nvPr/>
        </p:nvSpPr>
        <p:spPr bwMode="auto">
          <a:xfrm>
            <a:off x="155575" y="-1851025"/>
            <a:ext cx="41433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00"/>
            <a:ext cx="1295400" cy="120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 descr="Botanical Information and Ecology Networ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4" y="3200400"/>
            <a:ext cx="16478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p of Afric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42" y="1612650"/>
            <a:ext cx="1219200" cy="1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plink.cria.org.br/images/logo_peq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49" y="3344943"/>
            <a:ext cx="142875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2" r="73138" b="69930"/>
          <a:stretch/>
        </p:blipFill>
        <p:spPr bwMode="auto">
          <a:xfrm>
            <a:off x="6934200" y="5181600"/>
            <a:ext cx="2018507" cy="58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IPN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985815"/>
            <a:ext cx="1195785" cy="119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3" y="3263769"/>
            <a:ext cx="1887537" cy="62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805" y="4038600"/>
            <a:ext cx="1236663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5257800"/>
            <a:ext cx="17621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53154" r="73556" b="23423"/>
          <a:stretch/>
        </p:blipFill>
        <p:spPr bwMode="auto">
          <a:xfrm>
            <a:off x="6477000" y="570158"/>
            <a:ext cx="2269388" cy="81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8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Databases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hlinkClick r:id="rId2"/>
            </a:endParaRPr>
          </a:p>
          <a:p>
            <a:r>
              <a:rPr lang="en-GB" dirty="0" smtClean="0">
                <a:hlinkClick r:id="rId2"/>
              </a:rPr>
              <a:t>www.gbif.org</a:t>
            </a:r>
            <a:endParaRPr lang="en-GB" dirty="0" smtClean="0"/>
          </a:p>
          <a:p>
            <a:endParaRPr lang="en-GB" sz="4800" dirty="0"/>
          </a:p>
          <a:p>
            <a:r>
              <a:rPr lang="en-GB" dirty="0">
                <a:hlinkClick r:id="rId3"/>
              </a:rPr>
              <a:t>http://www.iucnredlist.org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pPr marL="0" indent="0">
              <a:buNone/>
            </a:pPr>
            <a:endParaRPr lang="en-GB" sz="4800" dirty="0" smtClean="0"/>
          </a:p>
          <a:p>
            <a:r>
              <a:rPr lang="en-GB" dirty="0" smtClean="0">
                <a:hlinkClick r:id="rId4"/>
              </a:rPr>
              <a:t>www.paleobiodb.org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5"/>
          <a:stretch/>
        </p:blipFill>
        <p:spPr bwMode="auto">
          <a:xfrm>
            <a:off x="6096000" y="2148564"/>
            <a:ext cx="2341595" cy="112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294914"/>
            <a:ext cx="1295400" cy="120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37" y="4859337"/>
            <a:ext cx="1236663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9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25686" r="12647" b="10197"/>
          <a:stretch/>
        </p:blipFill>
        <p:spPr bwMode="auto">
          <a:xfrm>
            <a:off x="121023" y="1676400"/>
            <a:ext cx="8946777" cy="43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Global Biodiversity Information Facility (GBIF)</a:t>
            </a:r>
            <a:endParaRPr lang="en-GB" dirty="0"/>
          </a:p>
        </p:txBody>
      </p:sp>
      <p:sp>
        <p:nvSpPr>
          <p:cNvPr id="4" name="AutoShape 2" descr="data:image/png;base64,iVBORw0KGgoAAAANSUhEUgAAASwAAAByCAMAAADeUBx0AAAAY1BMVEX///8AAABOn0V/f39AQEC/v7/v7+8QEBCfn5/Pz8/f39+vr69gYGAgICBwcHBQUFAwMDCPj496t3S827nT59BZpVGRw4ve7dz0+fPp8+hvsWimz6KcyZdkq1zH4cWGvX+x1a2E+fw7AAAHiklEQVR4nO2bi3arKhCGIaCgiJdcmrZJ2r7/U54Z0ATx0tzaNGfPv9ZuBJE4X4YBRjdjJBKJRCKRSCQSiUQikUgkEolEIpFIJBKJRCKRSCQSiXRfvb08+g6eSPvN66Nv4Xm0WawefQtPo9Vi8f7oe3gafS4Wi7fHfX32uK++QsDqkeMwedxXX64PhPU5dma7Xq9/3uWeCtYeYW2iyrfVy/vid1zuqWB5KNuw6uNz0Wn949//VLAWsQetl4vFDKykrLmTLUxbpUWgJD02deXsdBjqGNdPsFIhqyZluTj2IHokkwb/Znh1zpgpercFTZtm2spGTJ87X2sPZXes2C1CxTErlTxQnbvKXh3nRWesK4nTYajjzZ941FxKLlnCj1W8Z6Lg/m8tFTes4r0bg6bWTpsp1bckztDKQ1l25ZceqziW5apvsnIOEsFqay+FlXAN/qK/hwU/mZVwL707g6ZpyiYF5zJ184hvHenQFvusBrNkHdtcY20MiytvyKWwkuNnXsgKSrwUwvjxaUJYrAAHhB6yShY5nhcGOtQ6w/GZixwukHCB1o1OSynB1eGc4pXOsYG4GlpHp4fuqGgy1AObndEDWDCYboKVWlVansNV1vIGRlxhYeB1sJJEqwJLubKlUimOX+xQyhy7LTjEikLCBVArC1WWqoJzpuZ16b6DXx2/liGsbcRqEe2wK2en1ejvpj5icbCUi9tgo1M2BqueDfBgSCJE4z7BUjQce7c1SwwMvOoIC5VjScCHwdY4dhEWqyxLASQv4ToJgSpjEnw/yfEcgroTrHVY6BTnbvwYa0NDivELR4GHJdva6oQohjV6kyEsDaHbw/I24RUAJW2EANtPnmW8Z2FF0BqAGG40lNqfESpYyRVOsfeB9R7AWseOFc+F7ibKrqQ9qj4sz9CXLobl0AxhVUpKJaOYNQqL2aqGOZEXSZJkroLpovbc7gArXFB9RqwGScHI5G4+6sEKSpfCMm6Kj4ehBNvhJ+jBsrI3DJtuGOIg1TgxgDc6d2K5weiBh5lr1sDnPWC9RqyGOcEJk+8DK1WqlGDmMMDD6kvxEywpLRAZC/DAxkUJ6WcErKh4G+BxKhfYVF0Pa3OC9RHB2g4anwMr51fCYlkhpXBTf7d0EEbgPA9Lg0Zrt1iA9m6bwHpLh0YYncDygDH/57h0gMNu6QCHRema3iXA7/usRvbQZ8BK/STZXAHrt3Q7rG08F47lG+ZgQRBGqWDGjGFZ2cmcLv5dWOBlAqPadQrWWZsA1WE4Btk8rJ503Dw6H/Txu7DKMLperN0JVsBqP/68pzM0lz0fGcAq+s3Z34HF8uSGPPaXp4Mb6eMs+DKVH+0MTfpmPxOsm7Q+Lqn80eFlNf0U8VxYw6j+/4DV+tMXY2+7r/V6/nHrHCzr93we3HiAl8Od4ZPB8hH+vAcTc7C6sFm46r+8dLhBLmhtRie/gTqTU+ce47DYtXtDJgN/E7IcaRtdKUditYmXJqBCMC1hVjLD5ufrdbVfBuuFzXK5W81S65s8Aeva7Q47ZUhhL1N8Y1mWssSOwBKYMIzSe9LlKDJrWHrtVLiKEzKtlvuPqUt+DZYtxpoG0nxi+Ao+U53W162xVodxVF6f41Niz+R8Apa9AVZZVLiTc9k7Y7mC0CfLSmuoFsbtHDFfVqSG87rMYBhmNVdQW8IOsEwDKhA5KygLxcH9ytJ5lswwdZpBCUfl+Xqb8KpgTL6MPDJ0Jts2+edjlo5h+QBfXgdLclmq2nWdqtpULpFXa8EldCsr6KHgECyLpIBxiskpVesK7kHyqvCrOwHnYf+NrSrwv0oriykHnydrrBW5z+Scz2rrItVh+T7LaznYHvpNsnsAljZ+Nsw6WNYkoHbpwM2VsBQakuWYvYM+0janJXjKaszFSPciySmT53JgmJ2p8Vc6/oQVtip8djBPT7BcpuZCWMDqsPeO8/Y1B+wQRa+Gxxp/usNtTOhcWNJnTKFpL1va2gj/0sJlTY+wTknSIDfocjSWd0xugfV62HwFxfXckFz2ZsfUxlTMOKzkx2BVyuXjv4GFw1DeBdbuPVqCrjYzuHZhyyx6yOoXQwNYbQ7kJliZywA3MSwYcJmSLjcMDTPXcAhL2jR3npUxIQJYhcoBd5bWZ8P6GMx0b3NjsYc26/lW+3JBBEt29t8EC3qtcdsUwcKYpKTLHDvrea1UPoBlsBXmnaGPKoCVKZX5H/xcWCN6fZmh1V/e6w6NLbsHFuUpYyOrYN8XLKYrPBxNugUr0Ryf3rsXQxqs1aKBiRcPE/9g3/3LRJL5/LF7g0S7t0S0Ob03wvyHyaCcN0K7s1BI28fVLDXmktlwROfTwpwQ6KZvC/T7e8Mcc4C3dXEJrXvq12E1XGh1fbbUa5bWz70p/+uw8K2psV3lZZqjtfz+8iv1VCmaQHO06P8VxNpPwzp8f/W/phW51gX6mFzM/1zUel5tJxfz9F/HhnqdClyT+dN/Wutx59p9f+U/qdGc8/7Rd/VntRp6F0X4aW33B/KsC/T2sftceu2GSTASiUQikUgkEolEIpFIJBKJRCKRSCQSiUQikUgkEuk59B/kP0keoc9HS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png;base64,iVBORw0KGgoAAAANSUhEUgAAASwAAAByCAMAAADeUBx0AAAAY1BMVEX///8AAABOn0V/f39AQEC/v7/v7+8QEBCfn5/Pz8/f39+vr69gYGAgICBwcHBQUFAwMDCPj496t3S827nT59BZpVGRw4ve7dz0+fPp8+hvsWimz6KcyZdkq1zH4cWGvX+x1a2E+fw7AAAHiklEQVR4nO2bi3arKhCGIaCgiJdcmrZJ2r7/U54Z0ATx0tzaNGfPv9ZuBJE4X4YBRjdjJBKJRCKRSCQSiUQikUgkEolEIpFIJBKJRCKRSCQSiXRfvb08+g6eSPvN66Nv4Xm0WawefQtPo9Vi8f7oe3gafS4Wi7fHfX32uK++QsDqkeMwedxXX64PhPU5dma7Xq9/3uWeCtYeYW2iyrfVy/vid1zuqWB5KNuw6uNz0Wn949//VLAWsQetl4vFDKykrLmTLUxbpUWgJD02deXsdBjqGNdPsFIhqyZluTj2IHokkwb/Znh1zpgpercFTZtm2spGTJ87X2sPZXes2C1CxTErlTxQnbvKXh3nRWesK4nTYajjzZ941FxKLlnCj1W8Z6Lg/m8tFTes4r0bg6bWTpsp1bckztDKQ1l25ZceqziW5apvsnIOEsFqay+FlXAN/qK/hwU/mZVwL707g6ZpyiYF5zJ184hvHenQFvusBrNkHdtcY20MiytvyKWwkuNnXsgKSrwUwvjxaUJYrAAHhB6yShY5nhcGOtQ6w/GZixwukHCB1o1OSynB1eGc4pXOsYG4GlpHp4fuqGgy1AObndEDWDCYboKVWlVansNV1vIGRlxhYeB1sJJEqwJLubKlUimOX+xQyhy7LTjEikLCBVArC1WWqoJzpuZ16b6DXx2/liGsbcRqEe2wK2en1ejvpj5icbCUi9tgo1M2BqueDfBgSCJE4z7BUjQce7c1SwwMvOoIC5VjScCHwdY4dhEWqyxLASQv4ToJgSpjEnw/yfEcgroTrHVY6BTnbvwYa0NDivELR4GHJdva6oQohjV6kyEsDaHbw/I24RUAJW2EANtPnmW8Z2FF0BqAGG40lNqfESpYyRVOsfeB9R7AWseOFc+F7ibKrqQ9qj4sz9CXLobl0AxhVUpKJaOYNQqL2aqGOZEXSZJkroLpovbc7gArXFB9RqwGScHI5G4+6sEKSpfCMm6Kj4ehBNvhJ+jBsrI3DJtuGOIg1TgxgDc6d2K5weiBh5lr1sDnPWC9RqyGOcEJk+8DK1WqlGDmMMDD6kvxEywpLRAZC/DAxkUJ6WcErKh4G+BxKhfYVF0Pa3OC9RHB2g4anwMr51fCYlkhpXBTf7d0EEbgPA9Lg0Zrt1iA9m6bwHpLh0YYncDygDH/57h0gMNu6QCHRema3iXA7/usRvbQZ8BK/STZXAHrt3Q7rG08F47lG+ZgQRBGqWDGjGFZ2cmcLv5dWOBlAqPadQrWWZsA1WE4Btk8rJ503Dw6H/Txu7DKMLperN0JVsBqP/68pzM0lz0fGcAq+s3Z34HF8uSGPPaXp4Mb6eMs+DKVH+0MTfpmPxOsm7Q+Lqn80eFlNf0U8VxYw6j+/4DV+tMXY2+7r/V6/nHrHCzr93we3HiAl8Od4ZPB8hH+vAcTc7C6sFm46r+8dLhBLmhtRie/gTqTU+ce47DYtXtDJgN/E7IcaRtdKUditYmXJqBCMC1hVjLD5ufrdbVfBuuFzXK5W81S65s8Aeva7Q47ZUhhL1N8Y1mWssSOwBKYMIzSe9LlKDJrWHrtVLiKEzKtlvuPqUt+DZYtxpoG0nxi+Ao+U53W162xVodxVF6f41Niz+R8Apa9AVZZVLiTc9k7Y7mC0CfLSmuoFsbtHDFfVqSG87rMYBhmNVdQW8IOsEwDKhA5KygLxcH9ytJ5lswwdZpBCUfl+Xqb8KpgTL6MPDJ0Jts2+edjlo5h+QBfXgdLclmq2nWdqtpULpFXa8EldCsr6KHgECyLpIBxiskpVesK7kHyqvCrOwHnYf+NrSrwv0oriykHnydrrBW5z+Scz2rrItVh+T7LaznYHvpNsnsAljZ+Nsw6WNYkoHbpwM2VsBQakuWYvYM+0janJXjKaszFSPciySmT53JgmJ2p8Vc6/oQVtip8djBPT7BcpuZCWMDqsPeO8/Y1B+wQRa+Gxxp/usNtTOhcWNJnTKFpL1va2gj/0sJlTY+wTknSIDfocjSWd0xugfV62HwFxfXckFz2ZsfUxlTMOKzkx2BVyuXjv4GFw1DeBdbuPVqCrjYzuHZhyyx6yOoXQwNYbQ7kJliZywA3MSwYcJmSLjcMDTPXcAhL2jR3npUxIQJYhcoBd5bWZ8P6GMx0b3NjsYc26/lW+3JBBEt29t8EC3qtcdsUwcKYpKTLHDvrea1UPoBlsBXmnaGPKoCVKZX5H/xcWCN6fZmh1V/e6w6NLbsHFuUpYyOrYN8XLKYrPBxNugUr0Ryf3rsXQxqs1aKBiRcPE/9g3/3LRJL5/LF7g0S7t0S0Ob03wvyHyaCcN0K7s1BI28fVLDXmktlwROfTwpwQ6KZvC/T7e8Mcc4C3dXEJrXvq12E1XGh1fbbUa5bWz70p/+uw8K2psV3lZZqjtfz+8iv1VCmaQHO06P8VxNpPwzp8f/W/phW51gX6mFzM/1zUel5tJxfz9F/HhnqdClyT+dN/Wutx59p9f+U/qdGc8/7Rd/VntRp6F0X4aW33B/KsC/T2sftceu2GSTASiUQikUgkEolEIpFIJBKJRCKRSCQSiUQikUgkEuk59B/kP0keoc9HS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ruta 6"/>
          <p:cNvSpPr txBox="1"/>
          <p:nvPr/>
        </p:nvSpPr>
        <p:spPr>
          <a:xfrm>
            <a:off x="460375" y="6019800"/>
            <a:ext cx="517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&gt; 1,300,000,000 records</a:t>
            </a:r>
            <a:endParaRPr lang="en-GB" sz="3600" b="1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9" b="23069"/>
          <a:stretch/>
        </p:blipFill>
        <p:spPr bwMode="auto">
          <a:xfrm>
            <a:off x="6438900" y="5115185"/>
            <a:ext cx="2628900" cy="94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Office PowerPoint</Application>
  <PresentationFormat>On-screen Show (4:3)</PresentationFormat>
  <Paragraphs>109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Arial Black</vt:lpstr>
      <vt:lpstr>Calibri</vt:lpstr>
      <vt:lpstr>Office Theme</vt:lpstr>
      <vt:lpstr>Biodiversity data and analyses </vt:lpstr>
      <vt:lpstr>Biodiversity data and analyses</vt:lpstr>
      <vt:lpstr>Understanding biodiversity</vt:lpstr>
      <vt:lpstr>Biodiversity data – the Wallacean shortfall</vt:lpstr>
      <vt:lpstr>Collecting species occurrence records</vt:lpstr>
      <vt:lpstr>PowerPoint Presentation</vt:lpstr>
      <vt:lpstr>Biodiversity databases</vt:lpstr>
      <vt:lpstr>Databases</vt:lpstr>
      <vt:lpstr>Global Biodiversity Information Facility (GBIF)</vt:lpstr>
      <vt:lpstr>What is GBIF?</vt:lpstr>
      <vt:lpstr>Data in GBIF?</vt:lpstr>
      <vt:lpstr>Records</vt:lpstr>
      <vt:lpstr>Species</vt:lpstr>
      <vt:lpstr>Brazil in GBIF</vt:lpstr>
      <vt:lpstr>GBIF in Brazil</vt:lpstr>
      <vt:lpstr>GBIF Online</vt:lpstr>
      <vt:lpstr>Hands on! </vt:lpstr>
      <vt:lpstr>Paleobiology Database (PBDB)</vt:lpstr>
      <vt:lpstr>What is PBDB?</vt:lpstr>
      <vt:lpstr>Data in PBDB</vt:lpstr>
      <vt:lpstr>Records</vt:lpstr>
      <vt:lpstr>Taxa</vt:lpstr>
      <vt:lpstr>PBDB online</vt:lpstr>
      <vt:lpstr>Hands on!</vt:lpstr>
      <vt:lpstr>International Union for the Conservation of Nature Red lists</vt:lpstr>
      <vt:lpstr>Threat</vt:lpstr>
      <vt:lpstr>Threat</vt:lpstr>
      <vt:lpstr>Spatial data</vt:lpstr>
      <vt:lpstr>Data in IUCN</vt:lpstr>
      <vt:lpstr>IUCN red list online</vt:lpstr>
      <vt:lpstr>Hands on!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Alexander Zizka</dc:creator>
  <cp:lastModifiedBy>Zizka, Alexander</cp:lastModifiedBy>
  <cp:revision>70</cp:revision>
  <dcterms:created xsi:type="dcterms:W3CDTF">2006-08-16T00:00:00Z</dcterms:created>
  <dcterms:modified xsi:type="dcterms:W3CDTF">2019-11-04T16:11:40Z</dcterms:modified>
</cp:coreProperties>
</file>